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5" r:id="rId4"/>
    <p:sldId id="257" r:id="rId5"/>
    <p:sldId id="277" r:id="rId6"/>
    <p:sldId id="258" r:id="rId7"/>
    <p:sldId id="260" r:id="rId8"/>
    <p:sldId id="259" r:id="rId9"/>
    <p:sldId id="263" r:id="rId10"/>
    <p:sldId id="261" r:id="rId11"/>
    <p:sldId id="262" r:id="rId12"/>
    <p:sldId id="264" r:id="rId13"/>
    <p:sldId id="266" r:id="rId14"/>
    <p:sldId id="265" r:id="rId15"/>
    <p:sldId id="267" r:id="rId16"/>
    <p:sldId id="271" r:id="rId17"/>
    <p:sldId id="269" r:id="rId18"/>
    <p:sldId id="270" r:id="rId19"/>
    <p:sldId id="272" r:id="rId20"/>
    <p:sldId id="278" r:id="rId21"/>
    <p:sldId id="279" r:id="rId22"/>
    <p:sldId id="280" r:id="rId23"/>
    <p:sldId id="281" r:id="rId24"/>
    <p:sldId id="282" r:id="rId25"/>
    <p:sldId id="273" r:id="rId26"/>
    <p:sldId id="268" r:id="rId27"/>
    <p:sldId id="283" r:id="rId28"/>
    <p:sldId id="284" r:id="rId29"/>
    <p:sldId id="285" r:id="rId30"/>
    <p:sldId id="290" r:id="rId31"/>
    <p:sldId id="291" r:id="rId32"/>
    <p:sldId id="286" r:id="rId33"/>
    <p:sldId id="287" r:id="rId34"/>
    <p:sldId id="288" r:id="rId35"/>
    <p:sldId id="289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108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5A75E-F163-B2B1-A084-A2DA8F8272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FE2755-3E35-8F36-6DBD-70428DB40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77D70-82D3-C03D-3003-2601958E6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465AA-71DA-5A8E-D260-489477A01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554D50-ACE9-4DF0-6889-85F1AA0EF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6445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61367-4EE5-FF96-53DB-2FD108560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39B0B2-9B86-EC5D-4B3A-69B4FBD5AA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0301E-DEF6-769E-6F9B-3DD30E8CC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08E36-6FA0-B4E8-B2D7-99BEEE922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37FF2-FD30-D1BB-2D95-06A5986DC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1082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3A5C2C-270B-5401-7007-364FFD183B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AFA36D-F045-22BA-82CF-E8A3577247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8B763-E1BE-0E80-AAD1-4975E8C22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0E5A86-C31C-5519-7116-AF1D1139C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5A102-72F3-5A65-A413-9D5C0EF6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4892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2AC15-94F0-4895-9BE3-45D4A074D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ADED4-DB54-3CB3-10B2-F3B1C01C53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6DA8B-D6BC-3247-5191-73B3B62B4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EB055-42A8-F142-E455-D0C4E26CC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F0BE5-4AAE-0584-B903-D5DFD785E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620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EEE9E-A367-085A-AF15-B50CA3398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15A38-D746-46E4-A960-CDB5582D5D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2CBAD1-D5A2-F5D4-F090-C15DBFBB6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E0D864-BEB6-C7F0-DF3B-6C21B926A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FBDE8-4990-6370-FA22-E3C583354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7080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FF8C2-E15D-544C-EAD1-72C377FA9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C18B7-2CD8-0E45-7FCB-BB07AE8C02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FDC90-E7D9-2945-4EF6-838DB1AE27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F5D716-9C14-9C23-9EA9-43D8A8576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C1DAE-9C16-B6BB-ED68-D82DE5D05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C1D436-1BD4-7731-1226-ADA61080C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5426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9C568-7B10-8A80-C9C0-969E95E9A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50B43-EE2C-B425-E025-02EAEC4614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29B897-EA30-BD47-1497-949EBB7128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A6020A-07E7-93DB-063D-EE1053A09E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BBA98C-5EC2-34C5-BE9F-FA0318B7A2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C80984-B2F4-EEF7-4FD5-0E0200B79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D4C055-0E78-1124-E274-8D218D3D1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01F795-934F-6F3D-4B17-78416ACBA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2166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3A522-2791-1B2F-A89D-18F3BB986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E7AA32-DC2B-1601-DE5C-A02317BD0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A532C2-000E-2CAC-39F8-34E26D380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71227B-3012-A18E-7B24-3A9CE6350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973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3FFC2F-E5B4-EDBC-6BA9-04B12D049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2F88B7-46CE-494A-B5C9-DA32E8369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DB84B1-A181-F172-5289-95E2526D1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981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86FDF-CE4E-542D-14CD-BCDCB92E3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DCB86-A4FD-1287-7D0F-7C3E67E52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C1F3B4-F871-1977-2ECD-3CB676B06D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85B96F-A64C-B79E-CC6C-7E439AEC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E2C10-5878-261A-D7AF-D8DCC72CB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2A6DE0-2B9F-700C-20D2-8042E43A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488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259C5-FE2A-901B-8F70-36E58C33E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C1E4E4-D8CF-2327-2FC8-A8EACD3CF0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CB4E49-3930-0955-A37D-DEF3BCBD5E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EFCC52-0D9D-8BD6-A1D3-8CF676052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8D8F4E-61F1-ACE8-A91E-4910A8BBB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88C89-375F-4A63-2297-5DCCAA97A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7848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559A50-4F7E-DA3C-F0D6-AC137A259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2651F3-3418-70AF-8628-46E34685D7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D862C-79FC-EC4D-1D7F-B46425D2B8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DB4522-2248-4148-ACB3-F725AA27081C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5E659-3539-C512-A0BF-013B19632B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AA9B0-E1A5-0EF6-BA17-6F8BEB9FEB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0657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B82CD3-B670-4A5C-20B4-0AAC7BC980E3}"/>
              </a:ext>
            </a:extLst>
          </p:cNvPr>
          <p:cNvSpPr txBox="1"/>
          <p:nvPr/>
        </p:nvSpPr>
        <p:spPr>
          <a:xfrm>
            <a:off x="771525" y="616404"/>
            <a:ext cx="10287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Sequencer board MKII : GS / Freedom electronics design</a:t>
            </a:r>
          </a:p>
          <a:p>
            <a:endParaRPr lang="en-GB" dirty="0"/>
          </a:p>
          <a:p>
            <a:r>
              <a:rPr lang="en-GB" dirty="0"/>
              <a:t>Has the SWO trace signal been brought out to the debug header?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See you tube </a:t>
            </a:r>
            <a:r>
              <a:rPr lang="en-GB" dirty="0" err="1"/>
              <a:t>phil’s</a:t>
            </a:r>
            <a:r>
              <a:rPr lang="en-GB" dirty="0"/>
              <a:t> lab</a:t>
            </a:r>
          </a:p>
        </p:txBody>
      </p:sp>
    </p:spTree>
    <p:extLst>
      <p:ext uri="{BB962C8B-B14F-4D97-AF65-F5344CB8AC3E}">
        <p14:creationId xmlns:p14="http://schemas.microsoft.com/office/powerpoint/2010/main" val="6787945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E238A30-D88E-D56F-6170-33A34FBBDEA6}"/>
              </a:ext>
            </a:extLst>
          </p:cNvPr>
          <p:cNvSpPr txBox="1"/>
          <p:nvPr/>
        </p:nvSpPr>
        <p:spPr>
          <a:xfrm>
            <a:off x="1098096" y="424543"/>
            <a:ext cx="2045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UART interface</a:t>
            </a:r>
          </a:p>
          <a:p>
            <a:r>
              <a:rPr lang="en-GB" dirty="0"/>
              <a:t>FT234XD-R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9A862C-9AAD-BBC5-FC7A-D3C9AD71A5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826" t="38062" r="37121" b="37926"/>
          <a:stretch/>
        </p:blipFill>
        <p:spPr>
          <a:xfrm>
            <a:off x="2466108" y="2784764"/>
            <a:ext cx="2396730" cy="2267527"/>
          </a:xfrm>
          <a:prstGeom prst="rect">
            <a:avLst/>
          </a:pr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C391834-A096-E419-0446-D46608C60E51}"/>
              </a:ext>
            </a:extLst>
          </p:cNvPr>
          <p:cNvSpPr/>
          <p:nvPr/>
        </p:nvSpPr>
        <p:spPr>
          <a:xfrm>
            <a:off x="2262910" y="2359891"/>
            <a:ext cx="1537566" cy="951345"/>
          </a:xfrm>
          <a:custGeom>
            <a:avLst/>
            <a:gdLst>
              <a:gd name="connsiteX0" fmla="*/ 290946 w 1556327"/>
              <a:gd name="connsiteY0" fmla="*/ 951345 h 951345"/>
              <a:gd name="connsiteX1" fmla="*/ 0 w 1556327"/>
              <a:gd name="connsiteY1" fmla="*/ 951345 h 951345"/>
              <a:gd name="connsiteX2" fmla="*/ 0 w 1556327"/>
              <a:gd name="connsiteY2" fmla="*/ 0 h 951345"/>
              <a:gd name="connsiteX3" fmla="*/ 166255 w 1556327"/>
              <a:gd name="connsiteY3" fmla="*/ 0 h 951345"/>
              <a:gd name="connsiteX4" fmla="*/ 1556327 w 1556327"/>
              <a:gd name="connsiteY4" fmla="*/ 0 h 951345"/>
              <a:gd name="connsiteX5" fmla="*/ 1556327 w 1556327"/>
              <a:gd name="connsiteY5" fmla="*/ 544945 h 951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56327" h="951345">
                <a:moveTo>
                  <a:pt x="290946" y="951345"/>
                </a:moveTo>
                <a:lnTo>
                  <a:pt x="0" y="951345"/>
                </a:lnTo>
                <a:lnTo>
                  <a:pt x="0" y="0"/>
                </a:lnTo>
                <a:lnTo>
                  <a:pt x="166255" y="0"/>
                </a:lnTo>
                <a:lnTo>
                  <a:pt x="1556327" y="0"/>
                </a:lnTo>
                <a:lnTo>
                  <a:pt x="1556327" y="54494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7C44FE9-8DD7-389A-FB43-3582B0A64865}"/>
              </a:ext>
            </a:extLst>
          </p:cNvPr>
          <p:cNvSpPr/>
          <p:nvPr/>
        </p:nvSpPr>
        <p:spPr>
          <a:xfrm>
            <a:off x="2253343" y="3310618"/>
            <a:ext cx="281668" cy="840921"/>
          </a:xfrm>
          <a:custGeom>
            <a:avLst/>
            <a:gdLst>
              <a:gd name="connsiteX0" fmla="*/ 0 w 281668"/>
              <a:gd name="connsiteY0" fmla="*/ 0 h 840921"/>
              <a:gd name="connsiteX1" fmla="*/ 0 w 281668"/>
              <a:gd name="connsiteY1" fmla="*/ 840921 h 840921"/>
              <a:gd name="connsiteX2" fmla="*/ 281668 w 281668"/>
              <a:gd name="connsiteY2" fmla="*/ 840921 h 840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668" h="840921">
                <a:moveTo>
                  <a:pt x="0" y="0"/>
                </a:moveTo>
                <a:lnTo>
                  <a:pt x="0" y="840921"/>
                </a:lnTo>
                <a:lnTo>
                  <a:pt x="281668" y="840921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492F1F3-0948-28B1-83A3-2871AFBEF8BA}"/>
              </a:ext>
            </a:extLst>
          </p:cNvPr>
          <p:cNvSpPr/>
          <p:nvPr/>
        </p:nvSpPr>
        <p:spPr>
          <a:xfrm>
            <a:off x="2219985" y="3282043"/>
            <a:ext cx="57150" cy="5715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8E59C4E-5EF3-939E-DBA8-D4EB8A4FF2F2}"/>
              </a:ext>
            </a:extLst>
          </p:cNvPr>
          <p:cNvSpPr/>
          <p:nvPr/>
        </p:nvSpPr>
        <p:spPr>
          <a:xfrm>
            <a:off x="3522889" y="1608364"/>
            <a:ext cx="0" cy="1298122"/>
          </a:xfrm>
          <a:custGeom>
            <a:avLst/>
            <a:gdLst>
              <a:gd name="connsiteX0" fmla="*/ 0 w 0"/>
              <a:gd name="connsiteY0" fmla="*/ 1298122 h 1298122"/>
              <a:gd name="connsiteX1" fmla="*/ 0 w 0"/>
              <a:gd name="connsiteY1" fmla="*/ 0 h 1298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298122">
                <a:moveTo>
                  <a:pt x="0" y="1298122"/>
                </a:move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020C293-6ABC-6F86-E50F-AED5E08286EB}"/>
              </a:ext>
            </a:extLst>
          </p:cNvPr>
          <p:cNvSpPr/>
          <p:nvPr/>
        </p:nvSpPr>
        <p:spPr>
          <a:xfrm>
            <a:off x="3157538" y="1616529"/>
            <a:ext cx="706210" cy="0"/>
          </a:xfrm>
          <a:custGeom>
            <a:avLst/>
            <a:gdLst>
              <a:gd name="connsiteX0" fmla="*/ 0 w 706210"/>
              <a:gd name="connsiteY0" fmla="*/ 0 h 0"/>
              <a:gd name="connsiteX1" fmla="*/ 706210 w 70621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6210">
                <a:moveTo>
                  <a:pt x="0" y="0"/>
                </a:moveTo>
                <a:lnTo>
                  <a:pt x="706210" y="0"/>
                </a:lnTo>
              </a:path>
            </a:pathLst>
          </a:cu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773B16-AE26-373E-F260-3EBD60889B28}"/>
              </a:ext>
            </a:extLst>
          </p:cNvPr>
          <p:cNvSpPr txBox="1"/>
          <p:nvPr/>
        </p:nvSpPr>
        <p:spPr>
          <a:xfrm>
            <a:off x="3241971" y="1302587"/>
            <a:ext cx="845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5V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8A4A742-2FBE-7B7C-2BEB-BAE86A955059}"/>
              </a:ext>
            </a:extLst>
          </p:cNvPr>
          <p:cNvSpPr/>
          <p:nvPr/>
        </p:nvSpPr>
        <p:spPr>
          <a:xfrm>
            <a:off x="3518807" y="4853668"/>
            <a:ext cx="0" cy="551089"/>
          </a:xfrm>
          <a:custGeom>
            <a:avLst/>
            <a:gdLst>
              <a:gd name="connsiteX0" fmla="*/ 0 w 0"/>
              <a:gd name="connsiteY0" fmla="*/ 0 h 551089"/>
              <a:gd name="connsiteX1" fmla="*/ 0 w 0"/>
              <a:gd name="connsiteY1" fmla="*/ 551089 h 551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51089">
                <a:moveTo>
                  <a:pt x="0" y="0"/>
                </a:moveTo>
                <a:lnTo>
                  <a:pt x="0" y="551089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8A324E63-C4A1-D67D-A31A-99AC17E9BD5D}"/>
              </a:ext>
            </a:extLst>
          </p:cNvPr>
          <p:cNvSpPr/>
          <p:nvPr/>
        </p:nvSpPr>
        <p:spPr>
          <a:xfrm rot="10800000">
            <a:off x="3400425" y="5404757"/>
            <a:ext cx="236764" cy="233012"/>
          </a:xfrm>
          <a:prstGeom prst="triangl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7154FBA-9C14-DE56-A8EA-873813169D36}"/>
              </a:ext>
            </a:extLst>
          </p:cNvPr>
          <p:cNvSpPr/>
          <p:nvPr/>
        </p:nvSpPr>
        <p:spPr>
          <a:xfrm>
            <a:off x="4784271" y="3592286"/>
            <a:ext cx="587829" cy="0"/>
          </a:xfrm>
          <a:custGeom>
            <a:avLst/>
            <a:gdLst>
              <a:gd name="connsiteX0" fmla="*/ 0 w 587829"/>
              <a:gd name="connsiteY0" fmla="*/ 0 h 0"/>
              <a:gd name="connsiteX1" fmla="*/ 587829 w 5878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87829">
                <a:moveTo>
                  <a:pt x="0" y="0"/>
                </a:moveTo>
                <a:lnTo>
                  <a:pt x="587829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3A39710-7C88-12C4-C854-865FEB8225FB}"/>
              </a:ext>
            </a:extLst>
          </p:cNvPr>
          <p:cNvSpPr/>
          <p:nvPr/>
        </p:nvSpPr>
        <p:spPr>
          <a:xfrm>
            <a:off x="4808764" y="3726996"/>
            <a:ext cx="542925" cy="0"/>
          </a:xfrm>
          <a:custGeom>
            <a:avLst/>
            <a:gdLst>
              <a:gd name="connsiteX0" fmla="*/ 542925 w 542925"/>
              <a:gd name="connsiteY0" fmla="*/ 0 h 0"/>
              <a:gd name="connsiteX1" fmla="*/ 0 w 5429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42925">
                <a:moveTo>
                  <a:pt x="542925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B37680F2-AC2C-17DC-A02A-AE831AF3D434}"/>
              </a:ext>
            </a:extLst>
          </p:cNvPr>
          <p:cNvSpPr/>
          <p:nvPr/>
        </p:nvSpPr>
        <p:spPr>
          <a:xfrm>
            <a:off x="4800600" y="3453493"/>
            <a:ext cx="542925" cy="0"/>
          </a:xfrm>
          <a:custGeom>
            <a:avLst/>
            <a:gdLst>
              <a:gd name="connsiteX0" fmla="*/ 542925 w 542925"/>
              <a:gd name="connsiteY0" fmla="*/ 0 h 0"/>
              <a:gd name="connsiteX1" fmla="*/ 0 w 5429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42925">
                <a:moveTo>
                  <a:pt x="542925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BD320D5-1776-551A-446A-E6A58763D152}"/>
              </a:ext>
            </a:extLst>
          </p:cNvPr>
          <p:cNvSpPr/>
          <p:nvPr/>
        </p:nvSpPr>
        <p:spPr>
          <a:xfrm>
            <a:off x="4808764" y="3311979"/>
            <a:ext cx="587829" cy="0"/>
          </a:xfrm>
          <a:custGeom>
            <a:avLst/>
            <a:gdLst>
              <a:gd name="connsiteX0" fmla="*/ 0 w 587829"/>
              <a:gd name="connsiteY0" fmla="*/ 0 h 0"/>
              <a:gd name="connsiteX1" fmla="*/ 587829 w 5878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87829">
                <a:moveTo>
                  <a:pt x="0" y="0"/>
                </a:moveTo>
                <a:lnTo>
                  <a:pt x="587829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7EAAA2-3702-0396-D2B6-47CE22DF961E}"/>
              </a:ext>
            </a:extLst>
          </p:cNvPr>
          <p:cNvSpPr/>
          <p:nvPr/>
        </p:nvSpPr>
        <p:spPr>
          <a:xfrm>
            <a:off x="661306" y="3282043"/>
            <a:ext cx="771525" cy="147773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USB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DAA739A-334F-9EFE-A24D-0D253942CC4A}"/>
              </a:ext>
            </a:extLst>
          </p:cNvPr>
          <p:cNvSpPr/>
          <p:nvPr/>
        </p:nvSpPr>
        <p:spPr>
          <a:xfrm>
            <a:off x="1424668" y="4563836"/>
            <a:ext cx="2090057" cy="632732"/>
          </a:xfrm>
          <a:custGeom>
            <a:avLst/>
            <a:gdLst>
              <a:gd name="connsiteX0" fmla="*/ 2090057 w 2090057"/>
              <a:gd name="connsiteY0" fmla="*/ 632732 h 632732"/>
              <a:gd name="connsiteX1" fmla="*/ 400050 w 2090057"/>
              <a:gd name="connsiteY1" fmla="*/ 632732 h 632732"/>
              <a:gd name="connsiteX2" fmla="*/ 400050 w 2090057"/>
              <a:gd name="connsiteY2" fmla="*/ 0 h 632732"/>
              <a:gd name="connsiteX3" fmla="*/ 0 w 2090057"/>
              <a:gd name="connsiteY3" fmla="*/ 0 h 632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0057" h="632732">
                <a:moveTo>
                  <a:pt x="2090057" y="632732"/>
                </a:moveTo>
                <a:lnTo>
                  <a:pt x="400050" y="632732"/>
                </a:lnTo>
                <a:lnTo>
                  <a:pt x="400050" y="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6A6EA8B-F5D7-D940-04CA-1BD3D7EAA1ED}"/>
              </a:ext>
            </a:extLst>
          </p:cNvPr>
          <p:cNvSpPr/>
          <p:nvPr/>
        </p:nvSpPr>
        <p:spPr>
          <a:xfrm>
            <a:off x="1420586" y="3869871"/>
            <a:ext cx="1134835" cy="318408"/>
          </a:xfrm>
          <a:custGeom>
            <a:avLst/>
            <a:gdLst>
              <a:gd name="connsiteX0" fmla="*/ 1134835 w 1134835"/>
              <a:gd name="connsiteY0" fmla="*/ 0 h 318408"/>
              <a:gd name="connsiteX1" fmla="*/ 436789 w 1134835"/>
              <a:gd name="connsiteY1" fmla="*/ 0 h 318408"/>
              <a:gd name="connsiteX2" fmla="*/ 436789 w 1134835"/>
              <a:gd name="connsiteY2" fmla="*/ 318408 h 318408"/>
              <a:gd name="connsiteX3" fmla="*/ 355146 w 1134835"/>
              <a:gd name="connsiteY3" fmla="*/ 318408 h 318408"/>
              <a:gd name="connsiteX4" fmla="*/ 0 w 1134835"/>
              <a:gd name="connsiteY4" fmla="*/ 318408 h 318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4835" h="318408">
                <a:moveTo>
                  <a:pt x="1134835" y="0"/>
                </a:moveTo>
                <a:lnTo>
                  <a:pt x="436789" y="0"/>
                </a:lnTo>
                <a:lnTo>
                  <a:pt x="436789" y="318408"/>
                </a:lnTo>
                <a:lnTo>
                  <a:pt x="355146" y="318408"/>
                </a:lnTo>
                <a:lnTo>
                  <a:pt x="0" y="31840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E18CC77-37D1-CFBF-7FF4-93D39D7F5495}"/>
              </a:ext>
            </a:extLst>
          </p:cNvPr>
          <p:cNvSpPr/>
          <p:nvPr/>
        </p:nvSpPr>
        <p:spPr>
          <a:xfrm>
            <a:off x="1445079" y="3735161"/>
            <a:ext cx="1089932" cy="159203"/>
          </a:xfrm>
          <a:custGeom>
            <a:avLst/>
            <a:gdLst>
              <a:gd name="connsiteX0" fmla="*/ 1089932 w 1089932"/>
              <a:gd name="connsiteY0" fmla="*/ 0 h 159203"/>
              <a:gd name="connsiteX1" fmla="*/ 273503 w 1089932"/>
              <a:gd name="connsiteY1" fmla="*/ 0 h 159203"/>
              <a:gd name="connsiteX2" fmla="*/ 273503 w 1089932"/>
              <a:gd name="connsiteY2" fmla="*/ 159203 h 159203"/>
              <a:gd name="connsiteX3" fmla="*/ 0 w 1089932"/>
              <a:gd name="connsiteY3" fmla="*/ 159203 h 159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9932" h="159203">
                <a:moveTo>
                  <a:pt x="1089932" y="0"/>
                </a:moveTo>
                <a:lnTo>
                  <a:pt x="273503" y="0"/>
                </a:lnTo>
                <a:lnTo>
                  <a:pt x="273503" y="159203"/>
                </a:lnTo>
                <a:lnTo>
                  <a:pt x="0" y="159203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18E21FB-57E7-29A7-B791-9F5C1483F1D5}"/>
              </a:ext>
            </a:extLst>
          </p:cNvPr>
          <p:cNvSpPr/>
          <p:nvPr/>
        </p:nvSpPr>
        <p:spPr>
          <a:xfrm>
            <a:off x="1449161" y="1902278"/>
            <a:ext cx="507674" cy="1538967"/>
          </a:xfrm>
          <a:custGeom>
            <a:avLst/>
            <a:gdLst>
              <a:gd name="connsiteX0" fmla="*/ 0 w 493939"/>
              <a:gd name="connsiteY0" fmla="*/ 1885950 h 1885950"/>
              <a:gd name="connsiteX1" fmla="*/ 244928 w 493939"/>
              <a:gd name="connsiteY1" fmla="*/ 1885950 h 1885950"/>
              <a:gd name="connsiteX2" fmla="*/ 244928 w 493939"/>
              <a:gd name="connsiteY2" fmla="*/ 0 h 1885950"/>
              <a:gd name="connsiteX3" fmla="*/ 493939 w 493939"/>
              <a:gd name="connsiteY3" fmla="*/ 0 h 1885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3939" h="1885950">
                <a:moveTo>
                  <a:pt x="0" y="1885950"/>
                </a:moveTo>
                <a:lnTo>
                  <a:pt x="244928" y="1885950"/>
                </a:lnTo>
                <a:lnTo>
                  <a:pt x="244928" y="0"/>
                </a:lnTo>
                <a:lnTo>
                  <a:pt x="49393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DCE2FD1-C3F0-26EC-0F99-CA6D5C7260BD}"/>
              </a:ext>
            </a:extLst>
          </p:cNvPr>
          <p:cNvSpPr/>
          <p:nvPr/>
        </p:nvSpPr>
        <p:spPr>
          <a:xfrm>
            <a:off x="1934935" y="1794796"/>
            <a:ext cx="216766" cy="21676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7EE32F3-1F7F-F4B4-FAC3-794CFC63A6F5}"/>
              </a:ext>
            </a:extLst>
          </p:cNvPr>
          <p:cNvSpPr/>
          <p:nvPr/>
        </p:nvSpPr>
        <p:spPr>
          <a:xfrm>
            <a:off x="2408322" y="1794796"/>
            <a:ext cx="216766" cy="21676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796349AC-468B-998A-DA84-24EDB7E41CF9}"/>
              </a:ext>
            </a:extLst>
          </p:cNvPr>
          <p:cNvSpPr/>
          <p:nvPr/>
        </p:nvSpPr>
        <p:spPr>
          <a:xfrm>
            <a:off x="2628900" y="1910443"/>
            <a:ext cx="885825" cy="0"/>
          </a:xfrm>
          <a:custGeom>
            <a:avLst/>
            <a:gdLst>
              <a:gd name="connsiteX0" fmla="*/ 0 w 885825"/>
              <a:gd name="connsiteY0" fmla="*/ 0 h 0"/>
              <a:gd name="connsiteX1" fmla="*/ 0 w 885825"/>
              <a:gd name="connsiteY1" fmla="*/ 0 h 0"/>
              <a:gd name="connsiteX2" fmla="*/ 81643 w 885825"/>
              <a:gd name="connsiteY2" fmla="*/ 0 h 0"/>
              <a:gd name="connsiteX3" fmla="*/ 885825 w 885825"/>
              <a:gd name="connsiteY3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5825">
                <a:moveTo>
                  <a:pt x="0" y="0"/>
                </a:moveTo>
                <a:lnTo>
                  <a:pt x="0" y="0"/>
                </a:lnTo>
                <a:lnTo>
                  <a:pt x="81643" y="0"/>
                </a:lnTo>
                <a:lnTo>
                  <a:pt x="885825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0521A29-542F-06F8-B5C1-36266D874A5B}"/>
              </a:ext>
            </a:extLst>
          </p:cNvPr>
          <p:cNvSpPr/>
          <p:nvPr/>
        </p:nvSpPr>
        <p:spPr>
          <a:xfrm>
            <a:off x="3457574" y="1851150"/>
            <a:ext cx="134711" cy="13471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5212BA-C336-81BC-451A-CC4F2542379C}"/>
              </a:ext>
            </a:extLst>
          </p:cNvPr>
          <p:cNvSpPr/>
          <p:nvPr/>
        </p:nvSpPr>
        <p:spPr>
          <a:xfrm>
            <a:off x="3443287" y="5129212"/>
            <a:ext cx="134711" cy="13471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0A240C1-9526-496D-1C01-56213C15353C}"/>
              </a:ext>
            </a:extLst>
          </p:cNvPr>
          <p:cNvSpPr/>
          <p:nvPr/>
        </p:nvSpPr>
        <p:spPr>
          <a:xfrm>
            <a:off x="2081893" y="1804307"/>
            <a:ext cx="375557" cy="208189"/>
          </a:xfrm>
          <a:custGeom>
            <a:avLst/>
            <a:gdLst>
              <a:gd name="connsiteX0" fmla="*/ 0 w 375557"/>
              <a:gd name="connsiteY0" fmla="*/ 208189 h 208189"/>
              <a:gd name="connsiteX1" fmla="*/ 375557 w 375557"/>
              <a:gd name="connsiteY1" fmla="*/ 0 h 208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5557" h="208189">
                <a:moveTo>
                  <a:pt x="0" y="208189"/>
                </a:moveTo>
                <a:lnTo>
                  <a:pt x="375557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1CF97B9-5A81-B978-94EA-138B987D5BFA}"/>
              </a:ext>
            </a:extLst>
          </p:cNvPr>
          <p:cNvSpPr/>
          <p:nvPr/>
        </p:nvSpPr>
        <p:spPr>
          <a:xfrm>
            <a:off x="2049236" y="1792061"/>
            <a:ext cx="428625" cy="200025"/>
          </a:xfrm>
          <a:custGeom>
            <a:avLst/>
            <a:gdLst>
              <a:gd name="connsiteX0" fmla="*/ 0 w 428625"/>
              <a:gd name="connsiteY0" fmla="*/ 0 h 200025"/>
              <a:gd name="connsiteX1" fmla="*/ 428625 w 428625"/>
              <a:gd name="connsiteY1" fmla="*/ 200025 h 200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28625" h="200025">
                <a:moveTo>
                  <a:pt x="0" y="0"/>
                </a:moveTo>
                <a:lnTo>
                  <a:pt x="428625" y="20002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2E95531B-F469-219E-BE0C-1AA127E24538}"/>
              </a:ext>
            </a:extLst>
          </p:cNvPr>
          <p:cNvSpPr/>
          <p:nvPr/>
        </p:nvSpPr>
        <p:spPr>
          <a:xfrm>
            <a:off x="1934936" y="1543050"/>
            <a:ext cx="722539" cy="722539"/>
          </a:xfrm>
          <a:custGeom>
            <a:avLst/>
            <a:gdLst>
              <a:gd name="connsiteX0" fmla="*/ 0 w 722539"/>
              <a:gd name="connsiteY0" fmla="*/ 722539 h 722539"/>
              <a:gd name="connsiteX1" fmla="*/ 722539 w 722539"/>
              <a:gd name="connsiteY1" fmla="*/ 0 h 722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539" h="722539">
                <a:moveTo>
                  <a:pt x="0" y="722539"/>
                </a:moveTo>
                <a:lnTo>
                  <a:pt x="722539" y="0"/>
                </a:ln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3E928E-6229-5D02-3EBE-A658C33ED1E6}"/>
              </a:ext>
            </a:extLst>
          </p:cNvPr>
          <p:cNvSpPr txBox="1"/>
          <p:nvPr/>
        </p:nvSpPr>
        <p:spPr>
          <a:xfrm>
            <a:off x="940664" y="1303467"/>
            <a:ext cx="1707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Fuse removed</a:t>
            </a:r>
          </a:p>
        </p:txBody>
      </p:sp>
    </p:spTree>
    <p:extLst>
      <p:ext uri="{BB962C8B-B14F-4D97-AF65-F5344CB8AC3E}">
        <p14:creationId xmlns:p14="http://schemas.microsoft.com/office/powerpoint/2010/main" val="2820575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8B9BE9-214D-7BA5-1D6F-5EAE9101FB9A}"/>
              </a:ext>
            </a:extLst>
          </p:cNvPr>
          <p:cNvSpPr txBox="1"/>
          <p:nvPr/>
        </p:nvSpPr>
        <p:spPr>
          <a:xfrm>
            <a:off x="812346" y="771525"/>
            <a:ext cx="100747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do:</a:t>
            </a:r>
          </a:p>
          <a:p>
            <a:r>
              <a:rPr lang="en-GB" dirty="0"/>
              <a:t>Link +</a:t>
            </a:r>
            <a:r>
              <a:rPr lang="en-GB" dirty="0" err="1"/>
              <a:t>Vref</a:t>
            </a:r>
            <a:r>
              <a:rPr lang="en-GB" dirty="0"/>
              <a:t> to </a:t>
            </a:r>
            <a:r>
              <a:rPr lang="en-GB" dirty="0" err="1"/>
              <a:t>Avdd</a:t>
            </a:r>
            <a:endParaRPr lang="en-GB" dirty="0"/>
          </a:p>
          <a:p>
            <a:r>
              <a:rPr lang="en-GB" dirty="0"/>
              <a:t>Link –</a:t>
            </a:r>
            <a:r>
              <a:rPr lang="en-GB" dirty="0" err="1"/>
              <a:t>Vref</a:t>
            </a:r>
            <a:r>
              <a:rPr lang="en-GB" dirty="0"/>
              <a:t> to </a:t>
            </a:r>
            <a:r>
              <a:rPr lang="en-GB" dirty="0" err="1"/>
              <a:t>Avss</a:t>
            </a:r>
            <a:endParaRPr lang="en-GB" dirty="0"/>
          </a:p>
          <a:p>
            <a:r>
              <a:rPr lang="en-GB" dirty="0"/>
              <a:t>Remove USB fuse</a:t>
            </a:r>
          </a:p>
          <a:p>
            <a:r>
              <a:rPr lang="en-GB" dirty="0"/>
              <a:t>Is USB 5V linked to general 5v supply on board?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6A8668-FC0D-04B5-095A-7AB2AD6C6D26}"/>
              </a:ext>
            </a:extLst>
          </p:cNvPr>
          <p:cNvSpPr txBox="1"/>
          <p:nvPr/>
        </p:nvSpPr>
        <p:spPr>
          <a:xfrm>
            <a:off x="812346" y="771525"/>
            <a:ext cx="1119323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do:</a:t>
            </a:r>
          </a:p>
          <a:p>
            <a:r>
              <a:rPr lang="en-GB" dirty="0">
                <a:solidFill>
                  <a:srgbClr val="00B050"/>
                </a:solidFill>
              </a:rPr>
              <a:t>Link +</a:t>
            </a:r>
            <a:r>
              <a:rPr lang="en-GB" dirty="0" err="1">
                <a:solidFill>
                  <a:srgbClr val="00B050"/>
                </a:solidFill>
              </a:rPr>
              <a:t>Vref</a:t>
            </a:r>
            <a:r>
              <a:rPr lang="en-GB" dirty="0">
                <a:solidFill>
                  <a:srgbClr val="00B050"/>
                </a:solidFill>
              </a:rPr>
              <a:t> to </a:t>
            </a:r>
            <a:r>
              <a:rPr lang="en-GB" dirty="0" err="1">
                <a:solidFill>
                  <a:srgbClr val="00B050"/>
                </a:solidFill>
              </a:rPr>
              <a:t>Avdd</a:t>
            </a:r>
            <a:endParaRPr lang="en-GB" dirty="0">
              <a:solidFill>
                <a:srgbClr val="00B050"/>
              </a:solidFill>
            </a:endParaRPr>
          </a:p>
          <a:p>
            <a:r>
              <a:rPr lang="en-GB" dirty="0">
                <a:solidFill>
                  <a:srgbClr val="00B050"/>
                </a:solidFill>
              </a:rPr>
              <a:t>Link –</a:t>
            </a:r>
            <a:r>
              <a:rPr lang="en-GB" dirty="0" err="1">
                <a:solidFill>
                  <a:srgbClr val="00B050"/>
                </a:solidFill>
              </a:rPr>
              <a:t>Vref</a:t>
            </a:r>
            <a:r>
              <a:rPr lang="en-GB" dirty="0">
                <a:solidFill>
                  <a:srgbClr val="00B050"/>
                </a:solidFill>
              </a:rPr>
              <a:t> to </a:t>
            </a:r>
            <a:r>
              <a:rPr lang="en-GB" dirty="0" err="1">
                <a:solidFill>
                  <a:srgbClr val="00B050"/>
                </a:solidFill>
              </a:rPr>
              <a:t>Avss</a:t>
            </a:r>
            <a:endParaRPr lang="en-GB" dirty="0">
              <a:solidFill>
                <a:srgbClr val="00B050"/>
              </a:solidFill>
            </a:endParaRPr>
          </a:p>
          <a:p>
            <a:r>
              <a:rPr lang="en-GB" dirty="0">
                <a:solidFill>
                  <a:srgbClr val="00B050"/>
                </a:solidFill>
              </a:rPr>
              <a:t>Remove USB fuse</a:t>
            </a:r>
          </a:p>
          <a:p>
            <a:r>
              <a:rPr lang="en-GB" dirty="0">
                <a:solidFill>
                  <a:srgbClr val="00B050"/>
                </a:solidFill>
              </a:rPr>
              <a:t>Is USB 5V linked to general 5v supply on board?</a:t>
            </a:r>
          </a:p>
          <a:p>
            <a:endParaRPr lang="en-GB" dirty="0"/>
          </a:p>
          <a:p>
            <a:r>
              <a:rPr lang="en-GB" dirty="0"/>
              <a:t>Are </a:t>
            </a:r>
            <a:r>
              <a:rPr lang="en-GB" dirty="0" err="1"/>
              <a:t>keyswitch</a:t>
            </a:r>
            <a:r>
              <a:rPr lang="en-GB" dirty="0"/>
              <a:t> inputs 5V tolerant?</a:t>
            </a:r>
          </a:p>
          <a:p>
            <a:r>
              <a:rPr lang="en-GB" dirty="0">
                <a:solidFill>
                  <a:srgbClr val="00B050"/>
                </a:solidFill>
              </a:rPr>
              <a:t>Power for I2C bus expander (MCP23017)? – 5V </a:t>
            </a:r>
            <a:r>
              <a:rPr lang="en-GB" dirty="0"/>
              <a:t>but not shown on circuit diagram along with C26</a:t>
            </a:r>
          </a:p>
          <a:p>
            <a:r>
              <a:rPr lang="en-GB" dirty="0"/>
              <a:t>I2C pullup resistors? On both busses?</a:t>
            </a:r>
          </a:p>
          <a:p>
            <a:r>
              <a:rPr lang="en-GB" dirty="0"/>
              <a:t>I2C device memory &amp; port expander are on separate buses!</a:t>
            </a:r>
          </a:p>
          <a:p>
            <a:r>
              <a:rPr lang="en-GB" dirty="0">
                <a:solidFill>
                  <a:srgbClr val="FF0000"/>
                </a:solidFill>
              </a:rPr>
              <a:t>CAN connector on flying lead</a:t>
            </a:r>
          </a:p>
          <a:p>
            <a:r>
              <a:rPr lang="en-GB" dirty="0">
                <a:solidFill>
                  <a:srgbClr val="FF0000"/>
                </a:solidFill>
              </a:rPr>
              <a:t>Analogue outputs saturate with only a fraction of DAC output swing</a:t>
            </a:r>
          </a:p>
          <a:p>
            <a:endParaRPr lang="en-GB" dirty="0">
              <a:solidFill>
                <a:srgbClr val="FF0000"/>
              </a:solidFill>
            </a:endParaRPr>
          </a:p>
          <a:p>
            <a:r>
              <a:rPr lang="en-GB" dirty="0">
                <a:solidFill>
                  <a:srgbClr val="FF0000"/>
                </a:solidFill>
              </a:rPr>
              <a:t>Fuse removed from USB power supply – plug a USB cable in and we get an ‘unrecognised device’ error</a:t>
            </a:r>
          </a:p>
          <a:p>
            <a:r>
              <a:rPr lang="en-GB" dirty="0">
                <a:solidFill>
                  <a:srgbClr val="FF0000"/>
                </a:solidFill>
              </a:rPr>
              <a:t>FTDI device configuration?</a:t>
            </a:r>
          </a:p>
          <a:p>
            <a:r>
              <a:rPr lang="en-GB" dirty="0">
                <a:solidFill>
                  <a:srgbClr val="FF0000"/>
                </a:solidFill>
              </a:rPr>
              <a:t>Dummy loads for HS &amp; LS drive</a:t>
            </a:r>
          </a:p>
          <a:p>
            <a:r>
              <a:rPr lang="en-GB" dirty="0">
                <a:solidFill>
                  <a:srgbClr val="FF0000"/>
                </a:solidFill>
              </a:rPr>
              <a:t>RS485 comms interface &amp; cabling</a:t>
            </a:r>
          </a:p>
        </p:txBody>
      </p:sp>
    </p:spTree>
    <p:extLst>
      <p:ext uri="{BB962C8B-B14F-4D97-AF65-F5344CB8AC3E}">
        <p14:creationId xmlns:p14="http://schemas.microsoft.com/office/powerpoint/2010/main" val="356368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F5A50A-CB4E-4ABC-1E99-06AD2C9C462E}"/>
              </a:ext>
            </a:extLst>
          </p:cNvPr>
          <p:cNvSpPr txBox="1"/>
          <p:nvPr/>
        </p:nvSpPr>
        <p:spPr>
          <a:xfrm>
            <a:off x="351064" y="338818"/>
            <a:ext cx="398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Which GPIO are 5V tolerant?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7633CC-CE36-F65D-C168-758A01E565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156" t="13571" r="36216" b="62612"/>
          <a:stretch/>
        </p:blipFill>
        <p:spPr>
          <a:xfrm>
            <a:off x="714375" y="898071"/>
            <a:ext cx="5212896" cy="237171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372CE72-37F9-9718-1FA0-B33DDF7C5FA4}"/>
              </a:ext>
            </a:extLst>
          </p:cNvPr>
          <p:cNvSpPr/>
          <p:nvPr/>
        </p:nvSpPr>
        <p:spPr>
          <a:xfrm>
            <a:off x="4514850" y="2971800"/>
            <a:ext cx="934811" cy="1347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7363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CABB37-CCE9-F507-2859-5F9A90BCAC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970" t="23091" r="15947" b="45325"/>
          <a:stretch/>
        </p:blipFill>
        <p:spPr>
          <a:xfrm>
            <a:off x="2186914" y="3237386"/>
            <a:ext cx="4521200" cy="21058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CC09AA8-C470-B2DB-3175-18AC73B6C027}"/>
              </a:ext>
            </a:extLst>
          </p:cNvPr>
          <p:cNvSpPr txBox="1"/>
          <p:nvPr/>
        </p:nvSpPr>
        <p:spPr>
          <a:xfrm>
            <a:off x="471055" y="337127"/>
            <a:ext cx="332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MAX485 comms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69CE6719-7BFD-C49A-2EC9-8EE136AE5BCB}"/>
              </a:ext>
            </a:extLst>
          </p:cNvPr>
          <p:cNvSpPr/>
          <p:nvPr/>
        </p:nvSpPr>
        <p:spPr>
          <a:xfrm>
            <a:off x="3692442" y="4606677"/>
            <a:ext cx="327891" cy="0"/>
          </a:xfrm>
          <a:custGeom>
            <a:avLst/>
            <a:gdLst>
              <a:gd name="connsiteX0" fmla="*/ 0 w 327891"/>
              <a:gd name="connsiteY0" fmla="*/ 0 h 0"/>
              <a:gd name="connsiteX1" fmla="*/ 327891 w 32789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7891">
                <a:moveTo>
                  <a:pt x="0" y="0"/>
                </a:moveTo>
                <a:lnTo>
                  <a:pt x="327891" y="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4C34D0C-421B-44A9-4C9C-2309130920C5}"/>
              </a:ext>
            </a:extLst>
          </p:cNvPr>
          <p:cNvSpPr/>
          <p:nvPr/>
        </p:nvSpPr>
        <p:spPr>
          <a:xfrm>
            <a:off x="3734624" y="4367191"/>
            <a:ext cx="327891" cy="0"/>
          </a:xfrm>
          <a:custGeom>
            <a:avLst/>
            <a:gdLst>
              <a:gd name="connsiteX0" fmla="*/ 0 w 327891"/>
              <a:gd name="connsiteY0" fmla="*/ 0 h 0"/>
              <a:gd name="connsiteX1" fmla="*/ 327891 w 32789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7891">
                <a:moveTo>
                  <a:pt x="0" y="0"/>
                </a:moveTo>
                <a:lnTo>
                  <a:pt x="327891" y="0"/>
                </a:ln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BD2796-D453-0D3C-B477-639D37E50F9B}"/>
              </a:ext>
            </a:extLst>
          </p:cNvPr>
          <p:cNvSpPr/>
          <p:nvPr/>
        </p:nvSpPr>
        <p:spPr>
          <a:xfrm>
            <a:off x="4062515" y="3237386"/>
            <a:ext cx="913616" cy="8080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272DAA-0BA1-4D39-C2DD-891259A2EF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970" t="23091" r="15947" b="45325"/>
          <a:stretch/>
        </p:blipFill>
        <p:spPr>
          <a:xfrm>
            <a:off x="2186914" y="1447841"/>
            <a:ext cx="4521200" cy="2105891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29BABF9-4C98-4A88-8192-4A8EB1601A77}"/>
              </a:ext>
            </a:extLst>
          </p:cNvPr>
          <p:cNvSpPr/>
          <p:nvPr/>
        </p:nvSpPr>
        <p:spPr>
          <a:xfrm>
            <a:off x="3692442" y="2817132"/>
            <a:ext cx="327891" cy="0"/>
          </a:xfrm>
          <a:custGeom>
            <a:avLst/>
            <a:gdLst>
              <a:gd name="connsiteX0" fmla="*/ 0 w 327891"/>
              <a:gd name="connsiteY0" fmla="*/ 0 h 0"/>
              <a:gd name="connsiteX1" fmla="*/ 327891 w 32789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7891">
                <a:moveTo>
                  <a:pt x="0" y="0"/>
                </a:moveTo>
                <a:lnTo>
                  <a:pt x="327891" y="0"/>
                </a:ln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4D51CC4-8315-9516-E85B-207BDB124F69}"/>
              </a:ext>
            </a:extLst>
          </p:cNvPr>
          <p:cNvSpPr/>
          <p:nvPr/>
        </p:nvSpPr>
        <p:spPr>
          <a:xfrm>
            <a:off x="3734624" y="2577646"/>
            <a:ext cx="327891" cy="0"/>
          </a:xfrm>
          <a:custGeom>
            <a:avLst/>
            <a:gdLst>
              <a:gd name="connsiteX0" fmla="*/ 0 w 327891"/>
              <a:gd name="connsiteY0" fmla="*/ 0 h 0"/>
              <a:gd name="connsiteX1" fmla="*/ 327891 w 32789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7891">
                <a:moveTo>
                  <a:pt x="0" y="0"/>
                </a:moveTo>
                <a:lnTo>
                  <a:pt x="327891" y="0"/>
                </a:ln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919C62-A2AC-717B-D755-122D20231EA4}"/>
              </a:ext>
            </a:extLst>
          </p:cNvPr>
          <p:cNvSpPr/>
          <p:nvPr/>
        </p:nvSpPr>
        <p:spPr>
          <a:xfrm>
            <a:off x="4062515" y="1447841"/>
            <a:ext cx="913616" cy="8080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F500404B-B11C-5FE5-B9CE-A129347442FE}"/>
              </a:ext>
            </a:extLst>
          </p:cNvPr>
          <p:cNvSpPr/>
          <p:nvPr/>
        </p:nvSpPr>
        <p:spPr>
          <a:xfrm flipH="1">
            <a:off x="4384221" y="3943452"/>
            <a:ext cx="506186" cy="27350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D5787958-B89A-63D1-BD60-44A665D95771}"/>
              </a:ext>
            </a:extLst>
          </p:cNvPr>
          <p:cNvSpPr/>
          <p:nvPr/>
        </p:nvSpPr>
        <p:spPr>
          <a:xfrm>
            <a:off x="4347873" y="2204883"/>
            <a:ext cx="542534" cy="27350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6F7361-F39F-E4F3-3909-BDA2567135B5}"/>
              </a:ext>
            </a:extLst>
          </p:cNvPr>
          <p:cNvSpPr txBox="1"/>
          <p:nvPr/>
        </p:nvSpPr>
        <p:spPr>
          <a:xfrm>
            <a:off x="4384221" y="1918607"/>
            <a:ext cx="591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299867-BB81-72D3-1A70-BFBE99BEB274}"/>
              </a:ext>
            </a:extLst>
          </p:cNvPr>
          <p:cNvSpPr txBox="1"/>
          <p:nvPr/>
        </p:nvSpPr>
        <p:spPr>
          <a:xfrm>
            <a:off x="4507076" y="3641394"/>
            <a:ext cx="591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Rx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260348E-C530-E35E-13F7-AE58458721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352" t="48615" r="57110" b="39266"/>
          <a:stretch/>
        </p:blipFill>
        <p:spPr>
          <a:xfrm>
            <a:off x="8038109" y="2729088"/>
            <a:ext cx="1803355" cy="139982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572DD7C-CEE2-1BD0-671B-6F29C956DC30}"/>
              </a:ext>
            </a:extLst>
          </p:cNvPr>
          <p:cNvSpPr/>
          <p:nvPr/>
        </p:nvSpPr>
        <p:spPr>
          <a:xfrm>
            <a:off x="10515600" y="2500786"/>
            <a:ext cx="514350" cy="1826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15C387A-AAE5-08FC-4291-72798B08D6B4}"/>
              </a:ext>
            </a:extLst>
          </p:cNvPr>
          <p:cNvSpPr/>
          <p:nvPr/>
        </p:nvSpPr>
        <p:spPr>
          <a:xfrm>
            <a:off x="10652352" y="2608665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9621733-4654-C2D9-7AE3-EF42D4A51E05}"/>
              </a:ext>
            </a:extLst>
          </p:cNvPr>
          <p:cNvSpPr/>
          <p:nvPr/>
        </p:nvSpPr>
        <p:spPr>
          <a:xfrm>
            <a:off x="10652352" y="2949401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51528F3-7AF6-DF9D-459F-9A4373003E0F}"/>
              </a:ext>
            </a:extLst>
          </p:cNvPr>
          <p:cNvSpPr/>
          <p:nvPr/>
        </p:nvSpPr>
        <p:spPr>
          <a:xfrm>
            <a:off x="10652352" y="3290137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BE45EC0-15D5-684A-54C8-640E1E771C95}"/>
              </a:ext>
            </a:extLst>
          </p:cNvPr>
          <p:cNvSpPr/>
          <p:nvPr/>
        </p:nvSpPr>
        <p:spPr>
          <a:xfrm>
            <a:off x="10652352" y="3630873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7598EAD-A31D-75DE-2C5C-36683FAD28B7}"/>
              </a:ext>
            </a:extLst>
          </p:cNvPr>
          <p:cNvSpPr/>
          <p:nvPr/>
        </p:nvSpPr>
        <p:spPr>
          <a:xfrm>
            <a:off x="10652352" y="3976110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8EE6AD7-3CE2-BD41-EF05-109C526098BF}"/>
              </a:ext>
            </a:extLst>
          </p:cNvPr>
          <p:cNvSpPr/>
          <p:nvPr/>
        </p:nvSpPr>
        <p:spPr>
          <a:xfrm>
            <a:off x="10891157" y="4094389"/>
            <a:ext cx="493939" cy="518432"/>
          </a:xfrm>
          <a:custGeom>
            <a:avLst/>
            <a:gdLst>
              <a:gd name="connsiteX0" fmla="*/ 0 w 493939"/>
              <a:gd name="connsiteY0" fmla="*/ 0 h 518432"/>
              <a:gd name="connsiteX1" fmla="*/ 493939 w 493939"/>
              <a:gd name="connsiteY1" fmla="*/ 0 h 518432"/>
              <a:gd name="connsiteX2" fmla="*/ 493939 w 493939"/>
              <a:gd name="connsiteY2" fmla="*/ 518432 h 51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3939" h="518432">
                <a:moveTo>
                  <a:pt x="0" y="0"/>
                </a:moveTo>
                <a:lnTo>
                  <a:pt x="493939" y="0"/>
                </a:lnTo>
                <a:lnTo>
                  <a:pt x="493939" y="518432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E3E264CB-761E-A0C3-076D-CC9AC46546A1}"/>
              </a:ext>
            </a:extLst>
          </p:cNvPr>
          <p:cNvSpPr/>
          <p:nvPr/>
        </p:nvSpPr>
        <p:spPr>
          <a:xfrm rot="10800000">
            <a:off x="11236098" y="4606677"/>
            <a:ext cx="297996" cy="379639"/>
          </a:xfrm>
          <a:prstGeom prst="triangl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EC74142-191F-FE30-7511-5D9B382F1283}"/>
              </a:ext>
            </a:extLst>
          </p:cNvPr>
          <p:cNvSpPr/>
          <p:nvPr/>
        </p:nvSpPr>
        <p:spPr>
          <a:xfrm>
            <a:off x="9809389" y="2722789"/>
            <a:ext cx="861332" cy="285750"/>
          </a:xfrm>
          <a:custGeom>
            <a:avLst/>
            <a:gdLst>
              <a:gd name="connsiteX0" fmla="*/ 0 w 861332"/>
              <a:gd name="connsiteY0" fmla="*/ 285750 h 285750"/>
              <a:gd name="connsiteX1" fmla="*/ 861332 w 861332"/>
              <a:gd name="connsiteY1" fmla="*/ 0 h 28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1332" h="285750">
                <a:moveTo>
                  <a:pt x="0" y="285750"/>
                </a:moveTo>
                <a:lnTo>
                  <a:pt x="861332" y="0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C91FD00-1316-66E1-5050-E23FE720C35A}"/>
              </a:ext>
            </a:extLst>
          </p:cNvPr>
          <p:cNvSpPr/>
          <p:nvPr/>
        </p:nvSpPr>
        <p:spPr>
          <a:xfrm>
            <a:off x="9825718" y="3090182"/>
            <a:ext cx="836839" cy="138793"/>
          </a:xfrm>
          <a:custGeom>
            <a:avLst/>
            <a:gdLst>
              <a:gd name="connsiteX0" fmla="*/ 0 w 836839"/>
              <a:gd name="connsiteY0" fmla="*/ 138793 h 138793"/>
              <a:gd name="connsiteX1" fmla="*/ 836839 w 836839"/>
              <a:gd name="connsiteY1" fmla="*/ 0 h 138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36839" h="138793">
                <a:moveTo>
                  <a:pt x="0" y="138793"/>
                </a:moveTo>
                <a:lnTo>
                  <a:pt x="836839" y="0"/>
                </a:lnTo>
              </a:path>
            </a:pathLst>
          </a:cu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9B37AB7-6C41-1688-C506-DDF8B087FE7C}"/>
              </a:ext>
            </a:extLst>
          </p:cNvPr>
          <p:cNvSpPr/>
          <p:nvPr/>
        </p:nvSpPr>
        <p:spPr>
          <a:xfrm>
            <a:off x="9788979" y="3400425"/>
            <a:ext cx="869496" cy="97971"/>
          </a:xfrm>
          <a:custGeom>
            <a:avLst/>
            <a:gdLst>
              <a:gd name="connsiteX0" fmla="*/ 0 w 869496"/>
              <a:gd name="connsiteY0" fmla="*/ 97971 h 97971"/>
              <a:gd name="connsiteX1" fmla="*/ 0 w 869496"/>
              <a:gd name="connsiteY1" fmla="*/ 97971 h 97971"/>
              <a:gd name="connsiteX2" fmla="*/ 69396 w 869496"/>
              <a:gd name="connsiteY2" fmla="*/ 97971 h 97971"/>
              <a:gd name="connsiteX3" fmla="*/ 869496 w 869496"/>
              <a:gd name="connsiteY3" fmla="*/ 0 h 9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9496" h="97971">
                <a:moveTo>
                  <a:pt x="0" y="97971"/>
                </a:moveTo>
                <a:lnTo>
                  <a:pt x="0" y="97971"/>
                </a:lnTo>
                <a:lnTo>
                  <a:pt x="69396" y="97971"/>
                </a:lnTo>
                <a:lnTo>
                  <a:pt x="869496" y="0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2355EE14-1B69-B847-37C8-65DB976BE2E5}"/>
              </a:ext>
            </a:extLst>
          </p:cNvPr>
          <p:cNvSpPr/>
          <p:nvPr/>
        </p:nvSpPr>
        <p:spPr>
          <a:xfrm>
            <a:off x="9813471" y="3718832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4CC2660-8327-5CEB-038D-BE1E2702F2CF}"/>
              </a:ext>
            </a:extLst>
          </p:cNvPr>
          <p:cNvSpPr/>
          <p:nvPr/>
        </p:nvSpPr>
        <p:spPr>
          <a:xfrm>
            <a:off x="9784896" y="3714750"/>
            <a:ext cx="877661" cy="36739"/>
          </a:xfrm>
          <a:custGeom>
            <a:avLst/>
            <a:gdLst>
              <a:gd name="connsiteX0" fmla="*/ 0 w 877661"/>
              <a:gd name="connsiteY0" fmla="*/ 0 h 36739"/>
              <a:gd name="connsiteX1" fmla="*/ 877661 w 877661"/>
              <a:gd name="connsiteY1" fmla="*/ 36739 h 36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77661" h="36739">
                <a:moveTo>
                  <a:pt x="0" y="0"/>
                </a:moveTo>
                <a:lnTo>
                  <a:pt x="877661" y="36739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ACDDE69A-57DA-9C55-C998-17D386969013}"/>
              </a:ext>
            </a:extLst>
          </p:cNvPr>
          <p:cNvSpPr/>
          <p:nvPr/>
        </p:nvSpPr>
        <p:spPr>
          <a:xfrm>
            <a:off x="1457325" y="3012621"/>
            <a:ext cx="808264" cy="0"/>
          </a:xfrm>
          <a:custGeom>
            <a:avLst/>
            <a:gdLst>
              <a:gd name="connsiteX0" fmla="*/ 808264 w 808264"/>
              <a:gd name="connsiteY0" fmla="*/ 0 h 0"/>
              <a:gd name="connsiteX1" fmla="*/ 0 w 808264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08264">
                <a:moveTo>
                  <a:pt x="808264" y="0"/>
                </a:moveTo>
                <a:lnTo>
                  <a:pt x="0" y="0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E45892A-7808-42F1-09D2-D8CC55CFA30D}"/>
              </a:ext>
            </a:extLst>
          </p:cNvPr>
          <p:cNvSpPr/>
          <p:nvPr/>
        </p:nvSpPr>
        <p:spPr>
          <a:xfrm>
            <a:off x="1538968" y="4151539"/>
            <a:ext cx="710293" cy="0"/>
          </a:xfrm>
          <a:custGeom>
            <a:avLst/>
            <a:gdLst>
              <a:gd name="connsiteX0" fmla="*/ 710293 w 710293"/>
              <a:gd name="connsiteY0" fmla="*/ 0 h 0"/>
              <a:gd name="connsiteX1" fmla="*/ 0 w 71029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10293">
                <a:moveTo>
                  <a:pt x="710293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7B2630D-9108-51C5-88C7-3FDAB1961C38}"/>
              </a:ext>
            </a:extLst>
          </p:cNvPr>
          <p:cNvSpPr txBox="1"/>
          <p:nvPr/>
        </p:nvSpPr>
        <p:spPr>
          <a:xfrm>
            <a:off x="8564336" y="4441371"/>
            <a:ext cx="2088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Sequencer connection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CF3AB22-A7C4-7CC3-0597-21F53768E584}"/>
              </a:ext>
            </a:extLst>
          </p:cNvPr>
          <p:cNvSpPr txBox="1"/>
          <p:nvPr/>
        </p:nvSpPr>
        <p:spPr>
          <a:xfrm>
            <a:off x="10955519" y="2538123"/>
            <a:ext cx="65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974011E-5A37-7519-8C64-B297D526509E}"/>
              </a:ext>
            </a:extLst>
          </p:cNvPr>
          <p:cNvSpPr txBox="1"/>
          <p:nvPr/>
        </p:nvSpPr>
        <p:spPr>
          <a:xfrm>
            <a:off x="10971848" y="2868054"/>
            <a:ext cx="65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840302D-0CFF-3D73-F6AD-4D03D0DA2E63}"/>
              </a:ext>
            </a:extLst>
          </p:cNvPr>
          <p:cNvSpPr txBox="1"/>
          <p:nvPr/>
        </p:nvSpPr>
        <p:spPr>
          <a:xfrm>
            <a:off x="10981102" y="3222768"/>
            <a:ext cx="65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Z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085366C-E8AB-2FCF-E774-272A5E16ABCC}"/>
              </a:ext>
            </a:extLst>
          </p:cNvPr>
          <p:cNvSpPr txBox="1"/>
          <p:nvPr/>
        </p:nvSpPr>
        <p:spPr>
          <a:xfrm>
            <a:off x="10971848" y="3567317"/>
            <a:ext cx="65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99195B7-43E0-C15D-19E0-FBA76373E9D1}"/>
              </a:ext>
            </a:extLst>
          </p:cNvPr>
          <p:cNvSpPr txBox="1"/>
          <p:nvPr/>
        </p:nvSpPr>
        <p:spPr>
          <a:xfrm>
            <a:off x="10568667" y="1332528"/>
            <a:ext cx="13348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Is silk screen incorrect?</a:t>
            </a: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01B16E0E-8FD9-FE65-FE8C-0E5C1F22E341}"/>
              </a:ext>
            </a:extLst>
          </p:cNvPr>
          <p:cNvSpPr/>
          <p:nvPr/>
        </p:nvSpPr>
        <p:spPr>
          <a:xfrm>
            <a:off x="7747907" y="1151164"/>
            <a:ext cx="314325" cy="2102304"/>
          </a:xfrm>
          <a:custGeom>
            <a:avLst/>
            <a:gdLst>
              <a:gd name="connsiteX0" fmla="*/ 314325 w 314325"/>
              <a:gd name="connsiteY0" fmla="*/ 2102304 h 2102304"/>
              <a:gd name="connsiteX1" fmla="*/ 314325 w 314325"/>
              <a:gd name="connsiteY1" fmla="*/ 2102304 h 2102304"/>
              <a:gd name="connsiteX2" fmla="*/ 208189 w 314325"/>
              <a:gd name="connsiteY2" fmla="*/ 2102304 h 2102304"/>
              <a:gd name="connsiteX3" fmla="*/ 0 w 314325"/>
              <a:gd name="connsiteY3" fmla="*/ 2102304 h 2102304"/>
              <a:gd name="connsiteX4" fmla="*/ 0 w 314325"/>
              <a:gd name="connsiteY4" fmla="*/ 0 h 2102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4325" h="2102304">
                <a:moveTo>
                  <a:pt x="314325" y="2102304"/>
                </a:moveTo>
                <a:lnTo>
                  <a:pt x="314325" y="2102304"/>
                </a:lnTo>
                <a:lnTo>
                  <a:pt x="208189" y="2102304"/>
                </a:lnTo>
                <a:lnTo>
                  <a:pt x="0" y="2102304"/>
                </a:ln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A5D03027-BED9-832A-43D6-47D536B685B6}"/>
              </a:ext>
            </a:extLst>
          </p:cNvPr>
          <p:cNvSpPr/>
          <p:nvPr/>
        </p:nvSpPr>
        <p:spPr>
          <a:xfrm>
            <a:off x="7298871" y="808264"/>
            <a:ext cx="796018" cy="2690132"/>
          </a:xfrm>
          <a:custGeom>
            <a:avLst/>
            <a:gdLst>
              <a:gd name="connsiteX0" fmla="*/ 0 w 796018"/>
              <a:gd name="connsiteY0" fmla="*/ 0 h 2690132"/>
              <a:gd name="connsiteX1" fmla="*/ 0 w 796018"/>
              <a:gd name="connsiteY1" fmla="*/ 2690132 h 2690132"/>
              <a:gd name="connsiteX2" fmla="*/ 796018 w 796018"/>
              <a:gd name="connsiteY2" fmla="*/ 2690132 h 2690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6018" h="2690132">
                <a:moveTo>
                  <a:pt x="0" y="0"/>
                </a:moveTo>
                <a:lnTo>
                  <a:pt x="0" y="2690132"/>
                </a:lnTo>
                <a:lnTo>
                  <a:pt x="796018" y="2690132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8B02CE8-7653-B33A-7D02-AC0DEEB1BB2D}"/>
              </a:ext>
            </a:extLst>
          </p:cNvPr>
          <p:cNvSpPr txBox="1"/>
          <p:nvPr/>
        </p:nvSpPr>
        <p:spPr>
          <a:xfrm>
            <a:off x="6994751" y="485106"/>
            <a:ext cx="1506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PC4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D22BE1C-A910-D8C3-26A1-F5C4072C4AFA}"/>
              </a:ext>
            </a:extLst>
          </p:cNvPr>
          <p:cNvSpPr txBox="1"/>
          <p:nvPr/>
        </p:nvSpPr>
        <p:spPr>
          <a:xfrm>
            <a:off x="7151913" y="126773"/>
            <a:ext cx="1506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USART3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F586B65-06CE-FE59-1F65-41AF900953A4}"/>
              </a:ext>
            </a:extLst>
          </p:cNvPr>
          <p:cNvSpPr txBox="1"/>
          <p:nvPr/>
        </p:nvSpPr>
        <p:spPr>
          <a:xfrm>
            <a:off x="7461865" y="824289"/>
            <a:ext cx="1506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PC5</a:t>
            </a:r>
          </a:p>
        </p:txBody>
      </p:sp>
    </p:spTree>
    <p:extLst>
      <p:ext uri="{BB962C8B-B14F-4D97-AF65-F5344CB8AC3E}">
        <p14:creationId xmlns:p14="http://schemas.microsoft.com/office/powerpoint/2010/main" val="33044782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00D7C0-256C-2ECE-1562-5A3DABC12A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26" t="27837" r="33538" b="59734"/>
          <a:stretch/>
        </p:blipFill>
        <p:spPr>
          <a:xfrm>
            <a:off x="4478112" y="1942235"/>
            <a:ext cx="2192110" cy="185415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06B36E27-306D-3B6B-5395-E4F26AFE168D}"/>
              </a:ext>
            </a:extLst>
          </p:cNvPr>
          <p:cNvSpPr/>
          <p:nvPr/>
        </p:nvSpPr>
        <p:spPr>
          <a:xfrm>
            <a:off x="3367768" y="2514600"/>
            <a:ext cx="1220561" cy="0"/>
          </a:xfrm>
          <a:custGeom>
            <a:avLst/>
            <a:gdLst>
              <a:gd name="connsiteX0" fmla="*/ 0 w 1220561"/>
              <a:gd name="connsiteY0" fmla="*/ 0 h 0"/>
              <a:gd name="connsiteX1" fmla="*/ 1220561 w 122056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20561">
                <a:moveTo>
                  <a:pt x="0" y="0"/>
                </a:moveTo>
                <a:lnTo>
                  <a:pt x="1220561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5B47570-4874-DF4F-2B21-BFEAC5F2F50D}"/>
              </a:ext>
            </a:extLst>
          </p:cNvPr>
          <p:cNvSpPr/>
          <p:nvPr/>
        </p:nvSpPr>
        <p:spPr>
          <a:xfrm>
            <a:off x="3429000" y="3408589"/>
            <a:ext cx="1143000" cy="0"/>
          </a:xfrm>
          <a:custGeom>
            <a:avLst/>
            <a:gdLst>
              <a:gd name="connsiteX0" fmla="*/ 1143000 w 1143000"/>
              <a:gd name="connsiteY0" fmla="*/ 0 h 0"/>
              <a:gd name="connsiteX1" fmla="*/ 0 w 11430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3000">
                <a:moveTo>
                  <a:pt x="1143000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EAEE30-5276-ACEB-EDD9-F97E32AF1197}"/>
              </a:ext>
            </a:extLst>
          </p:cNvPr>
          <p:cNvSpPr txBox="1"/>
          <p:nvPr/>
        </p:nvSpPr>
        <p:spPr>
          <a:xfrm>
            <a:off x="1820638" y="3265714"/>
            <a:ext cx="1869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CAN1_Rx PB8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FCD6CE-1C0C-44B9-04F9-CAB950001481}"/>
              </a:ext>
            </a:extLst>
          </p:cNvPr>
          <p:cNvSpPr txBox="1"/>
          <p:nvPr/>
        </p:nvSpPr>
        <p:spPr>
          <a:xfrm>
            <a:off x="1902279" y="2329934"/>
            <a:ext cx="1996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CAN1_Tx PB9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564C88-1331-F97C-6D14-203C98CDCCF7}"/>
              </a:ext>
            </a:extLst>
          </p:cNvPr>
          <p:cNvSpPr/>
          <p:nvPr/>
        </p:nvSpPr>
        <p:spPr>
          <a:xfrm>
            <a:off x="3388179" y="1730829"/>
            <a:ext cx="0" cy="2632982"/>
          </a:xfrm>
          <a:custGeom>
            <a:avLst/>
            <a:gdLst>
              <a:gd name="connsiteX0" fmla="*/ 0 w 0"/>
              <a:gd name="connsiteY0" fmla="*/ 0 h 2632982"/>
              <a:gd name="connsiteX1" fmla="*/ 0 w 0"/>
              <a:gd name="connsiteY1" fmla="*/ 2632982 h 2632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2632982">
                <a:moveTo>
                  <a:pt x="0" y="0"/>
                </a:moveTo>
                <a:lnTo>
                  <a:pt x="0" y="2632982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EB3D53-6E7A-C6D5-ED52-ABA1B82A70F1}"/>
              </a:ext>
            </a:extLst>
          </p:cNvPr>
          <p:cNvSpPr txBox="1"/>
          <p:nvPr/>
        </p:nvSpPr>
        <p:spPr>
          <a:xfrm>
            <a:off x="800100" y="126546"/>
            <a:ext cx="29962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interface</a:t>
            </a:r>
          </a:p>
          <a:p>
            <a:r>
              <a:rPr lang="en-GB" dirty="0"/>
              <a:t>1Mbit/sec</a:t>
            </a:r>
          </a:p>
        </p:txBody>
      </p:sp>
    </p:spTree>
    <p:extLst>
      <p:ext uri="{BB962C8B-B14F-4D97-AF65-F5344CB8AC3E}">
        <p14:creationId xmlns:p14="http://schemas.microsoft.com/office/powerpoint/2010/main" val="920294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A31D3ED-3BC1-E90E-D075-13115101FD2C}"/>
              </a:ext>
            </a:extLst>
          </p:cNvPr>
          <p:cNvSpPr txBox="1"/>
          <p:nvPr/>
        </p:nvSpPr>
        <p:spPr>
          <a:xfrm>
            <a:off x="395968" y="187779"/>
            <a:ext cx="2694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CAN interrupts: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73D9B3-BD79-9C1F-E2B1-356C36AC5827}"/>
              </a:ext>
            </a:extLst>
          </p:cNvPr>
          <p:cNvSpPr txBox="1"/>
          <p:nvPr/>
        </p:nvSpPr>
        <p:spPr>
          <a:xfrm>
            <a:off x="640896" y="2408464"/>
            <a:ext cx="8196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HAL_CAN_Activation</a:t>
            </a:r>
            <a:r>
              <a:rPr lang="en-GB" dirty="0"/>
              <a:t>(</a:t>
            </a:r>
            <a:r>
              <a:rPr lang="en-GB" dirty="0" err="1"/>
              <a:t>CAN_HandleTypeDef</a:t>
            </a:r>
            <a:r>
              <a:rPr lang="en-GB" dirty="0"/>
              <a:t> * </a:t>
            </a:r>
            <a:r>
              <a:rPr lang="en-GB" dirty="0" err="1"/>
              <a:t>hcan</a:t>
            </a:r>
            <a:r>
              <a:rPr lang="en-GB" dirty="0"/>
              <a:t>, uint32_t </a:t>
            </a:r>
            <a:r>
              <a:rPr lang="en-GB" dirty="0" err="1"/>
              <a:t>ActiveITs</a:t>
            </a:r>
            <a:r>
              <a:rPr lang="en-GB" dirty="0"/>
              <a:t>)</a:t>
            </a:r>
          </a:p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A4C0B1-97F7-0260-0426-079E5B64C6BF}"/>
              </a:ext>
            </a:extLst>
          </p:cNvPr>
          <p:cNvSpPr txBox="1"/>
          <p:nvPr/>
        </p:nvSpPr>
        <p:spPr>
          <a:xfrm>
            <a:off x="3159577" y="4499198"/>
            <a:ext cx="38045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Why would you use the macro???</a:t>
            </a:r>
          </a:p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C6E30D-53CA-524B-03A7-E59FF512C74D}"/>
              </a:ext>
            </a:extLst>
          </p:cNvPr>
          <p:cNvSpPr txBox="1"/>
          <p:nvPr/>
        </p:nvSpPr>
        <p:spPr>
          <a:xfrm>
            <a:off x="793296" y="1919968"/>
            <a:ext cx="3804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enable interrupts: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1905A0-E4DB-A57D-E5D3-2952A0183658}"/>
              </a:ext>
            </a:extLst>
          </p:cNvPr>
          <p:cNvSpPr txBox="1"/>
          <p:nvPr/>
        </p:nvSpPr>
        <p:spPr>
          <a:xfrm>
            <a:off x="4233182" y="4822364"/>
            <a:ext cx="7882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__HAL_CAN_ENABLE_IT(Handle, INTERRUPT)</a:t>
            </a:r>
          </a:p>
          <a:p>
            <a:r>
              <a:rPr lang="en-GB" dirty="0"/>
              <a:t>__HAL_CAN_ENABLE_IT(&amp;hcan1, CAN_IT_RX_FIFO0_FULL | CAN_IT_ERROR);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8D9B909-E958-4969-F348-2945BB88401F}"/>
              </a:ext>
            </a:extLst>
          </p:cNvPr>
          <p:cNvSpPr/>
          <p:nvPr/>
        </p:nvSpPr>
        <p:spPr>
          <a:xfrm>
            <a:off x="6539593" y="2730954"/>
            <a:ext cx="57150" cy="514350"/>
          </a:xfrm>
          <a:custGeom>
            <a:avLst/>
            <a:gdLst>
              <a:gd name="connsiteX0" fmla="*/ 57150 w 57150"/>
              <a:gd name="connsiteY0" fmla="*/ 0 h 514350"/>
              <a:gd name="connsiteX1" fmla="*/ 0 w 57150"/>
              <a:gd name="connsiteY1" fmla="*/ 514350 h 514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7150" h="514350">
                <a:moveTo>
                  <a:pt x="57150" y="0"/>
                </a:moveTo>
                <a:lnTo>
                  <a:pt x="0" y="51435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C5321C-8180-3360-637E-51D7115F563A}"/>
              </a:ext>
            </a:extLst>
          </p:cNvPr>
          <p:cNvSpPr txBox="1"/>
          <p:nvPr/>
        </p:nvSpPr>
        <p:spPr>
          <a:xfrm>
            <a:off x="5702754" y="3273879"/>
            <a:ext cx="5853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CAN_IT_RX_FIFO0_MSG_PENDING | CAN_IT_ERROR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10714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18B0B8-CD23-DA15-349D-A1D796E743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788" t="33273" r="36098" b="33619"/>
          <a:stretch/>
        </p:blipFill>
        <p:spPr>
          <a:xfrm>
            <a:off x="327893" y="1704604"/>
            <a:ext cx="4271818" cy="30798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85A155-1491-E526-2122-E8F2E995AA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924" t="21636" r="60038" b="38675"/>
          <a:stretch/>
        </p:blipFill>
        <p:spPr>
          <a:xfrm>
            <a:off x="5043054" y="969416"/>
            <a:ext cx="3408218" cy="49191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D09BB1-13FE-483B-471C-61ED8A9E72E7}"/>
              </a:ext>
            </a:extLst>
          </p:cNvPr>
          <p:cNvSpPr txBox="1"/>
          <p:nvPr/>
        </p:nvSpPr>
        <p:spPr>
          <a:xfrm>
            <a:off x="452582" y="300182"/>
            <a:ext cx="328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setup</a:t>
            </a:r>
          </a:p>
        </p:txBody>
      </p:sp>
    </p:spTree>
    <p:extLst>
      <p:ext uri="{BB962C8B-B14F-4D97-AF65-F5344CB8AC3E}">
        <p14:creationId xmlns:p14="http://schemas.microsoft.com/office/powerpoint/2010/main" val="3143821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EB3C0B-EBFD-7EDE-2A0B-853571FAC560}"/>
              </a:ext>
            </a:extLst>
          </p:cNvPr>
          <p:cNvSpPr txBox="1"/>
          <p:nvPr/>
        </p:nvSpPr>
        <p:spPr>
          <a:xfrm>
            <a:off x="395968" y="159204"/>
            <a:ext cx="180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setup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F10671-E3B0-34F2-2010-8891459935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00" t="7458" r="58030" b="49480"/>
          <a:stretch/>
        </p:blipFill>
        <p:spPr>
          <a:xfrm>
            <a:off x="544946" y="911145"/>
            <a:ext cx="3985491" cy="4820622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E893518A-3F3B-8173-C2CA-FC864040C584}"/>
              </a:ext>
            </a:extLst>
          </p:cNvPr>
          <p:cNvSpPr/>
          <p:nvPr/>
        </p:nvSpPr>
        <p:spPr>
          <a:xfrm flipH="1">
            <a:off x="3950773" y="1620610"/>
            <a:ext cx="490599" cy="39596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5DF4EE-E802-2386-DBA3-95C93F5A5A9B}"/>
              </a:ext>
            </a:extLst>
          </p:cNvPr>
          <p:cNvSpPr txBox="1"/>
          <p:nvPr/>
        </p:nvSpPr>
        <p:spPr>
          <a:xfrm>
            <a:off x="4441372" y="1647246"/>
            <a:ext cx="4849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Why have I still got this???</a:t>
            </a:r>
          </a:p>
        </p:txBody>
      </p:sp>
    </p:spTree>
    <p:extLst>
      <p:ext uri="{BB962C8B-B14F-4D97-AF65-F5344CB8AC3E}">
        <p14:creationId xmlns:p14="http://schemas.microsoft.com/office/powerpoint/2010/main" val="2507881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with a graph on it&#10;&#10;Description automatically generated">
            <a:extLst>
              <a:ext uri="{FF2B5EF4-FFF2-40B4-BE49-F238E27FC236}">
                <a16:creationId xmlns:a16="http://schemas.microsoft.com/office/drawing/2014/main" id="{AEECF1BD-2424-E0A7-281D-30FF9A495D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145" y="1226126"/>
            <a:ext cx="5347855" cy="4010891"/>
          </a:xfrm>
          <a:prstGeom prst="rect">
            <a:avLst/>
          </a:prstGeom>
        </p:spPr>
      </p:pic>
      <p:pic>
        <p:nvPicPr>
          <p:cNvPr id="5" name="Picture 4" descr="A screen with a graph on it&#10;&#10;Description automatically generated">
            <a:extLst>
              <a:ext uri="{FF2B5EF4-FFF2-40B4-BE49-F238E27FC236}">
                <a16:creationId xmlns:a16="http://schemas.microsoft.com/office/drawing/2014/main" id="{D9940CF0-B74C-7894-3713-7FBD8B5E29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3272" y="1288471"/>
            <a:ext cx="4913745" cy="36853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B45E53-F671-70E7-6142-BE5A0E393C58}"/>
              </a:ext>
            </a:extLst>
          </p:cNvPr>
          <p:cNvSpPr txBox="1"/>
          <p:nvPr/>
        </p:nvSpPr>
        <p:spPr>
          <a:xfrm>
            <a:off x="8811491" y="5216236"/>
            <a:ext cx="2775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MCP2551 (U5) p4: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302DCE-DE51-A396-60FD-CDD20E214F0A}"/>
              </a:ext>
            </a:extLst>
          </p:cNvPr>
          <p:cNvSpPr txBox="1"/>
          <p:nvPr/>
        </p:nvSpPr>
        <p:spPr>
          <a:xfrm>
            <a:off x="932872" y="5507120"/>
            <a:ext cx="5386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CANRx</a:t>
            </a:r>
            <a:r>
              <a:rPr lang="en-GB" dirty="0"/>
              <a:t> Input to </a:t>
            </a:r>
            <a:r>
              <a:rPr lang="en-GB" dirty="0" err="1"/>
              <a:t>uC</a:t>
            </a:r>
            <a:r>
              <a:rPr lang="en-GB" dirty="0"/>
              <a:t> PB8: 10k series resistor too strong!!!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6DAF35-B16F-3ED0-A753-804D4D82BFB5}"/>
              </a:ext>
            </a:extLst>
          </p:cNvPr>
          <p:cNvSpPr txBox="1"/>
          <p:nvPr/>
        </p:nvSpPr>
        <p:spPr>
          <a:xfrm>
            <a:off x="6841671" y="5680364"/>
            <a:ext cx="4555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TTL CAN data output from PCAN &amp; MCP2551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AEAEAB-49CA-05EA-DC42-D0FFA33CD342}"/>
              </a:ext>
            </a:extLst>
          </p:cNvPr>
          <p:cNvSpPr txBox="1"/>
          <p:nvPr/>
        </p:nvSpPr>
        <p:spPr>
          <a:xfrm>
            <a:off x="2747818" y="6216073"/>
            <a:ext cx="5066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10k seems to be OK on the RS485 driver</a:t>
            </a:r>
          </a:p>
        </p:txBody>
      </p:sp>
    </p:spTree>
    <p:extLst>
      <p:ext uri="{BB962C8B-B14F-4D97-AF65-F5344CB8AC3E}">
        <p14:creationId xmlns:p14="http://schemas.microsoft.com/office/powerpoint/2010/main" val="23793448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4E4E40-C4ED-FF74-CACB-46999032F3E8}"/>
              </a:ext>
            </a:extLst>
          </p:cNvPr>
          <p:cNvSpPr txBox="1"/>
          <p:nvPr/>
        </p:nvSpPr>
        <p:spPr>
          <a:xfrm>
            <a:off x="609600" y="517236"/>
            <a:ext cx="79478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issue on P1399 EOL test setup:</a:t>
            </a:r>
          </a:p>
          <a:p>
            <a:r>
              <a:rPr lang="en-GB" dirty="0"/>
              <a:t>CAN transceiver wasn’t being enabled</a:t>
            </a:r>
          </a:p>
          <a:p>
            <a:endParaRPr lang="en-GB" dirty="0"/>
          </a:p>
          <a:p>
            <a:r>
              <a:rPr lang="en-GB" dirty="0"/>
              <a:t>Sequencer 2:</a:t>
            </a:r>
          </a:p>
          <a:p>
            <a:r>
              <a:rPr lang="en-GB" dirty="0"/>
              <a:t>High value series resistors seem to be distorting original CAN pulses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A5245B-93EE-7C94-D2A9-A80EBF7E845D}"/>
              </a:ext>
            </a:extLst>
          </p:cNvPr>
          <p:cNvSpPr txBox="1"/>
          <p:nvPr/>
        </p:nvSpPr>
        <p:spPr>
          <a:xfrm>
            <a:off x="836839" y="2743200"/>
            <a:ext cx="8874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PCAN seemed to stop working with the hardware!!!! Unplug and restart app got it working again!</a:t>
            </a:r>
          </a:p>
        </p:txBody>
      </p:sp>
    </p:spTree>
    <p:extLst>
      <p:ext uri="{BB962C8B-B14F-4D97-AF65-F5344CB8AC3E}">
        <p14:creationId xmlns:p14="http://schemas.microsoft.com/office/powerpoint/2010/main" val="1421067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6B43E5-6BEF-D306-8D92-0F96B03A4C57}"/>
              </a:ext>
            </a:extLst>
          </p:cNvPr>
          <p:cNvSpPr txBox="1"/>
          <p:nvPr/>
        </p:nvSpPr>
        <p:spPr>
          <a:xfrm>
            <a:off x="1869621" y="1877786"/>
            <a:ext cx="3061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Sequencer </a:t>
            </a:r>
            <a:r>
              <a:rPr lang="en-GB" dirty="0" err="1"/>
              <a:t>MkII</a:t>
            </a:r>
            <a:endParaRPr lang="en-GB" dirty="0"/>
          </a:p>
          <a:p>
            <a:r>
              <a:rPr lang="en-GB" dirty="0"/>
              <a:t>Firmware: SeqMk2PcbTest</a:t>
            </a:r>
          </a:p>
        </p:txBody>
      </p:sp>
    </p:spTree>
    <p:extLst>
      <p:ext uri="{BB962C8B-B14F-4D97-AF65-F5344CB8AC3E}">
        <p14:creationId xmlns:p14="http://schemas.microsoft.com/office/powerpoint/2010/main" val="8413462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0CEFDC-BB91-2AE0-B5DC-922355238899}"/>
              </a:ext>
            </a:extLst>
          </p:cNvPr>
          <p:cNvSpPr txBox="1"/>
          <p:nvPr/>
        </p:nvSpPr>
        <p:spPr>
          <a:xfrm>
            <a:off x="449036" y="285750"/>
            <a:ext cx="1050743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TX issue on Sequencer </a:t>
            </a:r>
            <a:r>
              <a:rPr lang="en-GB" dirty="0" err="1"/>
              <a:t>MkII</a:t>
            </a:r>
            <a:r>
              <a:rPr lang="en-GB" dirty="0"/>
              <a:t> board 17APR2024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CAN Tx mailbox is successfully filled,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HAL_CAN_AddTxMessage</a:t>
            </a:r>
            <a:r>
              <a:rPr lang="en-GB" sz="14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GB" sz="1400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  <a:t>successfully called but no bitstream from the controller</a:t>
            </a:r>
            <a:endParaRPr lang="en-GB" sz="1400" dirty="0"/>
          </a:p>
          <a:p>
            <a:endParaRPr lang="en-GB" dirty="0"/>
          </a:p>
          <a:p>
            <a:endParaRPr lang="en-GB" dirty="0"/>
          </a:p>
          <a:p>
            <a:r>
              <a:rPr lang="en-GB" sz="1400" dirty="0"/>
              <a:t>Sending a message from PCAN seems to result in ‘bus heavy’ and single transmission turns into repeated PCAN transmission</a:t>
            </a:r>
          </a:p>
          <a:p>
            <a:r>
              <a:rPr lang="en-GB" sz="1400" dirty="0"/>
              <a:t>The controllers CAN Tx line seems to produce error frames? (~41usec low pulses)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DCBCB3-B1D1-F528-DCCC-7690FBE8F143}"/>
              </a:ext>
            </a:extLst>
          </p:cNvPr>
          <p:cNvSpPr txBox="1"/>
          <p:nvPr/>
        </p:nvSpPr>
        <p:spPr>
          <a:xfrm>
            <a:off x="1273629" y="3147332"/>
            <a:ext cx="4755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41/12 = 13.6usec/bit = 292kbit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0EECB4-9EFA-F71D-66EC-22A7F435F78D}"/>
              </a:ext>
            </a:extLst>
          </p:cNvPr>
          <p:cNvSpPr txBox="1"/>
          <p:nvPr/>
        </p:nvSpPr>
        <p:spPr>
          <a:xfrm>
            <a:off x="657225" y="3777921"/>
            <a:ext cx="44291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Transmit priority?</a:t>
            </a:r>
          </a:p>
          <a:p>
            <a:r>
              <a:rPr lang="en-GB" dirty="0"/>
              <a:t>CAN_TSR register reports: 0x1900 0008</a:t>
            </a:r>
          </a:p>
          <a:p>
            <a:r>
              <a:rPr lang="en-GB" dirty="0"/>
              <a:t>CAN_ESR register reports 0x0700 0055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E740D27-CC11-B588-BA6F-E6A35E4884C5}"/>
              </a:ext>
            </a:extLst>
          </p:cNvPr>
          <p:cNvSpPr/>
          <p:nvPr/>
        </p:nvSpPr>
        <p:spPr>
          <a:xfrm>
            <a:off x="4474029" y="4608739"/>
            <a:ext cx="126546" cy="522515"/>
          </a:xfrm>
          <a:custGeom>
            <a:avLst/>
            <a:gdLst>
              <a:gd name="connsiteX0" fmla="*/ 0 w 126546"/>
              <a:gd name="connsiteY0" fmla="*/ 0 h 522515"/>
              <a:gd name="connsiteX1" fmla="*/ 126546 w 126546"/>
              <a:gd name="connsiteY1" fmla="*/ 522515 h 522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6546" h="522515">
                <a:moveTo>
                  <a:pt x="0" y="0"/>
                </a:moveTo>
                <a:lnTo>
                  <a:pt x="126546" y="52251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6006C0-0F19-8F7B-9477-7932D91FD215}"/>
              </a:ext>
            </a:extLst>
          </p:cNvPr>
          <p:cNvSpPr txBox="1"/>
          <p:nvPr/>
        </p:nvSpPr>
        <p:spPr>
          <a:xfrm>
            <a:off x="4318907" y="5542864"/>
            <a:ext cx="4429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LEC[2:0] = 101 = Last error code = Bit dominant error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A955C0-9ED0-D6EA-A604-B94B1F0D418C}"/>
              </a:ext>
            </a:extLst>
          </p:cNvPr>
          <p:cNvSpPr txBox="1"/>
          <p:nvPr/>
        </p:nvSpPr>
        <p:spPr>
          <a:xfrm>
            <a:off x="4537302" y="4869996"/>
            <a:ext cx="24411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BOFF = 1</a:t>
            </a:r>
          </a:p>
          <a:p>
            <a:r>
              <a:rPr lang="en-GB" sz="1400" dirty="0"/>
              <a:t>GF = 1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6DC4821-E9E3-0831-D5C5-5912E4A6D683}"/>
              </a:ext>
            </a:extLst>
          </p:cNvPr>
          <p:cNvSpPr/>
          <p:nvPr/>
        </p:nvSpPr>
        <p:spPr>
          <a:xfrm>
            <a:off x="4347483" y="4608739"/>
            <a:ext cx="126546" cy="1004207"/>
          </a:xfrm>
          <a:custGeom>
            <a:avLst/>
            <a:gdLst>
              <a:gd name="connsiteX0" fmla="*/ 0 w 126546"/>
              <a:gd name="connsiteY0" fmla="*/ 0 h 522515"/>
              <a:gd name="connsiteX1" fmla="*/ 126546 w 126546"/>
              <a:gd name="connsiteY1" fmla="*/ 522515 h 522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6546" h="522515">
                <a:moveTo>
                  <a:pt x="0" y="0"/>
                </a:moveTo>
                <a:lnTo>
                  <a:pt x="126546" y="52251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2D572D6-2CB5-F8DF-0CA6-B94024D67EA9}"/>
              </a:ext>
            </a:extLst>
          </p:cNvPr>
          <p:cNvSpPr/>
          <p:nvPr/>
        </p:nvSpPr>
        <p:spPr>
          <a:xfrm>
            <a:off x="3651477" y="4608739"/>
            <a:ext cx="161244" cy="1428750"/>
          </a:xfrm>
          <a:custGeom>
            <a:avLst/>
            <a:gdLst>
              <a:gd name="connsiteX0" fmla="*/ 0 w 126546"/>
              <a:gd name="connsiteY0" fmla="*/ 0 h 522515"/>
              <a:gd name="connsiteX1" fmla="*/ 126546 w 126546"/>
              <a:gd name="connsiteY1" fmla="*/ 522515 h 522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6546" h="522515">
                <a:moveTo>
                  <a:pt x="0" y="0"/>
                </a:moveTo>
                <a:lnTo>
                  <a:pt x="126546" y="52251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D63AF9-C6AB-0682-6260-6CDA33976925}"/>
              </a:ext>
            </a:extLst>
          </p:cNvPr>
          <p:cNvSpPr txBox="1"/>
          <p:nvPr/>
        </p:nvSpPr>
        <p:spPr>
          <a:xfrm>
            <a:off x="3651477" y="6024556"/>
            <a:ext cx="4429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REC[7:0] = 0x07 = receive error counter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6237DED-966F-21E9-BE5C-8884323A7769}"/>
              </a:ext>
            </a:extLst>
          </p:cNvPr>
          <p:cNvSpPr/>
          <p:nvPr/>
        </p:nvSpPr>
        <p:spPr>
          <a:xfrm>
            <a:off x="4567918" y="4069896"/>
            <a:ext cx="1036864" cy="420461"/>
          </a:xfrm>
          <a:custGeom>
            <a:avLst/>
            <a:gdLst>
              <a:gd name="connsiteX0" fmla="*/ 0 w 1036864"/>
              <a:gd name="connsiteY0" fmla="*/ 420461 h 420461"/>
              <a:gd name="connsiteX1" fmla="*/ 1036864 w 1036864"/>
              <a:gd name="connsiteY1" fmla="*/ 0 h 420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36864" h="420461">
                <a:moveTo>
                  <a:pt x="0" y="420461"/>
                </a:moveTo>
                <a:lnTo>
                  <a:pt x="1036864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35FB44-889E-5114-514E-756C59B959A2}"/>
              </a:ext>
            </a:extLst>
          </p:cNvPr>
          <p:cNvSpPr txBox="1"/>
          <p:nvPr/>
        </p:nvSpPr>
        <p:spPr>
          <a:xfrm>
            <a:off x="5629274" y="3842649"/>
            <a:ext cx="42740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Controller was set to loop back mode &amp; not physically connected to a CAN bus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3DE3BF2-8EBF-1684-E047-42192953C700}"/>
              </a:ext>
            </a:extLst>
          </p:cNvPr>
          <p:cNvSpPr/>
          <p:nvPr/>
        </p:nvSpPr>
        <p:spPr>
          <a:xfrm>
            <a:off x="4576082" y="3347919"/>
            <a:ext cx="1053192" cy="739198"/>
          </a:xfrm>
          <a:custGeom>
            <a:avLst/>
            <a:gdLst>
              <a:gd name="connsiteX0" fmla="*/ 0 w 1036864"/>
              <a:gd name="connsiteY0" fmla="*/ 420461 h 420461"/>
              <a:gd name="connsiteX1" fmla="*/ 1036864 w 1036864"/>
              <a:gd name="connsiteY1" fmla="*/ 0 h 420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36864" h="420461">
                <a:moveTo>
                  <a:pt x="0" y="420461"/>
                </a:moveTo>
                <a:lnTo>
                  <a:pt x="1036864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A3144B-3BDF-DA96-41EA-2032AA24066F}"/>
              </a:ext>
            </a:extLst>
          </p:cNvPr>
          <p:cNvSpPr txBox="1"/>
          <p:nvPr/>
        </p:nvSpPr>
        <p:spPr>
          <a:xfrm>
            <a:off x="5604782" y="3086309"/>
            <a:ext cx="24411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TERR </a:t>
            </a:r>
            <a:r>
              <a:rPr lang="en-GB" sz="1400"/>
              <a:t>= 1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3971297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E12269-F0D0-3D1D-EF83-92794188CC2F}"/>
              </a:ext>
            </a:extLst>
          </p:cNvPr>
          <p:cNvSpPr txBox="1"/>
          <p:nvPr/>
        </p:nvSpPr>
        <p:spPr>
          <a:xfrm>
            <a:off x="363309" y="138427"/>
            <a:ext cx="994818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18APR2024</a:t>
            </a:r>
          </a:p>
          <a:p>
            <a:r>
              <a:rPr lang="en-GB" dirty="0"/>
              <a:t>CAN TX &amp; RX series resistors bypassed – no improvement</a:t>
            </a:r>
          </a:p>
          <a:p>
            <a:r>
              <a:rPr lang="en-GB" dirty="0"/>
              <a:t>PCAN CAN signal is reaching controller PB8</a:t>
            </a:r>
          </a:p>
          <a:p>
            <a:r>
              <a:rPr lang="en-GB" dirty="0"/>
              <a:t>No hint of signal from PB9??? (</a:t>
            </a:r>
            <a:r>
              <a:rPr lang="en-GB" dirty="0" err="1"/>
              <a:t>CAN_Tx</a:t>
            </a:r>
            <a:r>
              <a:rPr lang="en-GB" dirty="0"/>
              <a:t> = PB9 = currently high (3.3V))</a:t>
            </a:r>
          </a:p>
          <a:p>
            <a:r>
              <a:rPr lang="en-GB" dirty="0"/>
              <a:t>When processor is reset, the CAN_TX line jumps up to 5V</a:t>
            </a:r>
          </a:p>
          <a:p>
            <a:r>
              <a:rPr lang="en-GB" dirty="0"/>
              <a:t>Remove R1 – break link with MCP2551. During processor reset this line now drops to 0V</a:t>
            </a:r>
          </a:p>
          <a:p>
            <a:r>
              <a:rPr lang="en-GB" dirty="0"/>
              <a:t>Is the clock speed an issue?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D507AC-3D54-E990-EDF0-49B784B05E44}"/>
              </a:ext>
            </a:extLst>
          </p:cNvPr>
          <p:cNvSpPr txBox="1"/>
          <p:nvPr/>
        </p:nvSpPr>
        <p:spPr>
          <a:xfrm>
            <a:off x="718457" y="2726871"/>
            <a:ext cx="5086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CAN_BTR = 0x4010 0009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3E6F807-2EF4-B647-A7C5-AC770F0A9182}"/>
              </a:ext>
            </a:extLst>
          </p:cNvPr>
          <p:cNvSpPr/>
          <p:nvPr/>
        </p:nvSpPr>
        <p:spPr>
          <a:xfrm>
            <a:off x="2257425" y="3049361"/>
            <a:ext cx="416379" cy="2869746"/>
          </a:xfrm>
          <a:custGeom>
            <a:avLst/>
            <a:gdLst>
              <a:gd name="connsiteX0" fmla="*/ 0 w 416379"/>
              <a:gd name="connsiteY0" fmla="*/ 0 h 2869746"/>
              <a:gd name="connsiteX1" fmla="*/ 0 w 416379"/>
              <a:gd name="connsiteY1" fmla="*/ 2869746 h 2869746"/>
              <a:gd name="connsiteX2" fmla="*/ 416379 w 416379"/>
              <a:gd name="connsiteY2" fmla="*/ 2869746 h 2869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6379" h="2869746">
                <a:moveTo>
                  <a:pt x="0" y="0"/>
                </a:moveTo>
                <a:lnTo>
                  <a:pt x="0" y="2869746"/>
                </a:lnTo>
                <a:lnTo>
                  <a:pt x="416379" y="2869746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8F1834-8949-C705-B7E0-CAE729779BD1}"/>
              </a:ext>
            </a:extLst>
          </p:cNvPr>
          <p:cNvSpPr txBox="1"/>
          <p:nvPr/>
        </p:nvSpPr>
        <p:spPr>
          <a:xfrm>
            <a:off x="2751363" y="5772150"/>
            <a:ext cx="3722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LBKM: Loopback mode enabled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4874DA0-DD95-3E88-0224-C56124DEF93F}"/>
              </a:ext>
            </a:extLst>
          </p:cNvPr>
          <p:cNvSpPr/>
          <p:nvPr/>
        </p:nvSpPr>
        <p:spPr>
          <a:xfrm>
            <a:off x="2490107" y="3053443"/>
            <a:ext cx="485775" cy="1628775"/>
          </a:xfrm>
          <a:custGeom>
            <a:avLst/>
            <a:gdLst>
              <a:gd name="connsiteX0" fmla="*/ 0 w 485775"/>
              <a:gd name="connsiteY0" fmla="*/ 0 h 1628775"/>
              <a:gd name="connsiteX1" fmla="*/ 0 w 485775"/>
              <a:gd name="connsiteY1" fmla="*/ 1628775 h 1628775"/>
              <a:gd name="connsiteX2" fmla="*/ 485775 w 485775"/>
              <a:gd name="connsiteY2" fmla="*/ 1628775 h 1628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5775" h="1628775">
                <a:moveTo>
                  <a:pt x="0" y="0"/>
                </a:moveTo>
                <a:lnTo>
                  <a:pt x="0" y="1628775"/>
                </a:lnTo>
                <a:lnTo>
                  <a:pt x="485775" y="162877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D5ED86-699A-907B-1B06-B21DFDC58C3C}"/>
              </a:ext>
            </a:extLst>
          </p:cNvPr>
          <p:cNvSpPr txBox="1"/>
          <p:nvPr/>
        </p:nvSpPr>
        <p:spPr>
          <a:xfrm>
            <a:off x="2975882" y="4585608"/>
            <a:ext cx="3722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SJW[1:0] = 0x01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8030EC4-F0C9-5BA1-4DC9-5278EF08C02D}"/>
              </a:ext>
            </a:extLst>
          </p:cNvPr>
          <p:cNvSpPr/>
          <p:nvPr/>
        </p:nvSpPr>
        <p:spPr>
          <a:xfrm>
            <a:off x="3160939" y="3049361"/>
            <a:ext cx="485775" cy="379639"/>
          </a:xfrm>
          <a:custGeom>
            <a:avLst/>
            <a:gdLst>
              <a:gd name="connsiteX0" fmla="*/ 0 w 485775"/>
              <a:gd name="connsiteY0" fmla="*/ 0 h 1628775"/>
              <a:gd name="connsiteX1" fmla="*/ 0 w 485775"/>
              <a:gd name="connsiteY1" fmla="*/ 1628775 h 1628775"/>
              <a:gd name="connsiteX2" fmla="*/ 485775 w 485775"/>
              <a:gd name="connsiteY2" fmla="*/ 1628775 h 1628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5775" h="1628775">
                <a:moveTo>
                  <a:pt x="0" y="0"/>
                </a:moveTo>
                <a:lnTo>
                  <a:pt x="0" y="1628775"/>
                </a:lnTo>
                <a:lnTo>
                  <a:pt x="485775" y="162877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222F0B-7142-05ED-336D-1A4A87448A3A}"/>
              </a:ext>
            </a:extLst>
          </p:cNvPr>
          <p:cNvSpPr txBox="1"/>
          <p:nvPr/>
        </p:nvSpPr>
        <p:spPr>
          <a:xfrm>
            <a:off x="3589564" y="3290500"/>
            <a:ext cx="3722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BRP[7:0] = 0x09</a:t>
            </a:r>
          </a:p>
        </p:txBody>
      </p:sp>
    </p:spTree>
    <p:extLst>
      <p:ext uri="{BB962C8B-B14F-4D97-AF65-F5344CB8AC3E}">
        <p14:creationId xmlns:p14="http://schemas.microsoft.com/office/powerpoint/2010/main" val="40220291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1534CA-6D3A-21E4-8BE9-66EFDDCD1D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924" t="18104" r="45417" b="66658"/>
          <a:stretch/>
        </p:blipFill>
        <p:spPr>
          <a:xfrm>
            <a:off x="2558473" y="1361002"/>
            <a:ext cx="2244436" cy="19363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DD5D3CD-3655-90D5-FC3D-77789F78BD38}"/>
              </a:ext>
            </a:extLst>
          </p:cNvPr>
          <p:cNvSpPr txBox="1"/>
          <p:nvPr/>
        </p:nvSpPr>
        <p:spPr>
          <a:xfrm>
            <a:off x="743526" y="600364"/>
            <a:ext cx="86544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18APR2024 (2)</a:t>
            </a:r>
          </a:p>
          <a:p>
            <a:r>
              <a:rPr lang="en-GB" dirty="0"/>
              <a:t>Try loopback in silent mode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8C935E-1CF3-77EC-B565-52DDAF84ED06}"/>
              </a:ext>
            </a:extLst>
          </p:cNvPr>
          <p:cNvSpPr txBox="1"/>
          <p:nvPr/>
        </p:nvSpPr>
        <p:spPr>
          <a:xfrm>
            <a:off x="849745" y="3602182"/>
            <a:ext cx="846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Same error occurs – is there a problem with the chip?</a:t>
            </a:r>
          </a:p>
          <a:p>
            <a:r>
              <a:rPr lang="en-GB" dirty="0"/>
              <a:t>Are PB8 &amp; 9 5V tolerant? </a:t>
            </a:r>
            <a:r>
              <a:rPr lang="en-GB" dirty="0">
                <a:solidFill>
                  <a:srgbClr val="00B050"/>
                </a:solidFill>
              </a:rPr>
              <a:t>YES</a:t>
            </a:r>
          </a:p>
          <a:p>
            <a:r>
              <a:rPr lang="en-GB" dirty="0">
                <a:solidFill>
                  <a:srgbClr val="00B050"/>
                </a:solidFill>
              </a:rPr>
              <a:t>Check clock configuration!!!!</a:t>
            </a:r>
          </a:p>
        </p:txBody>
      </p:sp>
    </p:spTree>
    <p:extLst>
      <p:ext uri="{BB962C8B-B14F-4D97-AF65-F5344CB8AC3E}">
        <p14:creationId xmlns:p14="http://schemas.microsoft.com/office/powerpoint/2010/main" val="16236355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A0BD28-2279-E838-E30D-FE4B2FF124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58" t="13939" r="17466" b="10572"/>
          <a:stretch/>
        </p:blipFill>
        <p:spPr>
          <a:xfrm>
            <a:off x="359227" y="881743"/>
            <a:ext cx="6666139" cy="50332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13FFA5D-E3B7-2919-ECC3-995FFF57A206}"/>
              </a:ext>
            </a:extLst>
          </p:cNvPr>
          <p:cNvSpPr txBox="1"/>
          <p:nvPr/>
        </p:nvSpPr>
        <p:spPr>
          <a:xfrm>
            <a:off x="493939" y="355146"/>
            <a:ext cx="4727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Pre 18APR2024 clock config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C79BCD-2C2D-A550-89DE-87E64FEEEC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80" t="61174" r="65487" b="13104"/>
          <a:stretch/>
        </p:blipFill>
        <p:spPr>
          <a:xfrm>
            <a:off x="7584620" y="1314449"/>
            <a:ext cx="2196193" cy="17226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EBAA9C7-F731-2029-F2F6-0BEDE3EE2C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875" t="61449" r="60625" b="13816"/>
          <a:stretch/>
        </p:blipFill>
        <p:spPr>
          <a:xfrm>
            <a:off x="7625443" y="3592286"/>
            <a:ext cx="2743200" cy="1649186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464A237-F9BE-DACE-CB47-8E5B0E4AF044}"/>
              </a:ext>
            </a:extLst>
          </p:cNvPr>
          <p:cNvSpPr/>
          <p:nvPr/>
        </p:nvSpPr>
        <p:spPr>
          <a:xfrm>
            <a:off x="6474279" y="2318657"/>
            <a:ext cx="1318532" cy="175532"/>
          </a:xfrm>
          <a:custGeom>
            <a:avLst/>
            <a:gdLst>
              <a:gd name="connsiteX0" fmla="*/ 0 w 1318532"/>
              <a:gd name="connsiteY0" fmla="*/ 175532 h 175532"/>
              <a:gd name="connsiteX1" fmla="*/ 1318532 w 1318532"/>
              <a:gd name="connsiteY1" fmla="*/ 0 h 17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8532" h="175532">
                <a:moveTo>
                  <a:pt x="0" y="175532"/>
                </a:moveTo>
                <a:lnTo>
                  <a:pt x="1318532" y="0"/>
                </a:lnTo>
              </a:path>
            </a:pathLst>
          </a:custGeom>
          <a:noFill/>
          <a:ln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243D3E-3688-D80E-4F1B-9B5627434345}"/>
              </a:ext>
            </a:extLst>
          </p:cNvPr>
          <p:cNvSpPr txBox="1"/>
          <p:nvPr/>
        </p:nvSpPr>
        <p:spPr>
          <a:xfrm>
            <a:off x="6511018" y="2548048"/>
            <a:ext cx="1612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This doesn’t work!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FF60500-2CE6-C551-B3CD-85C23B89D437}"/>
              </a:ext>
            </a:extLst>
          </p:cNvPr>
          <p:cNvSpPr/>
          <p:nvPr/>
        </p:nvSpPr>
        <p:spPr>
          <a:xfrm flipV="1">
            <a:off x="6666139" y="3769181"/>
            <a:ext cx="918481" cy="304797"/>
          </a:xfrm>
          <a:custGeom>
            <a:avLst/>
            <a:gdLst>
              <a:gd name="connsiteX0" fmla="*/ 0 w 1318532"/>
              <a:gd name="connsiteY0" fmla="*/ 175532 h 175532"/>
              <a:gd name="connsiteX1" fmla="*/ 1318532 w 1318532"/>
              <a:gd name="connsiteY1" fmla="*/ 0 h 17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8532" h="175532">
                <a:moveTo>
                  <a:pt x="0" y="175532"/>
                </a:moveTo>
                <a:lnTo>
                  <a:pt x="1318532" y="0"/>
                </a:lnTo>
              </a:path>
            </a:pathLst>
          </a:custGeom>
          <a:noFill/>
          <a:ln>
            <a:solidFill>
              <a:srgbClr val="00B050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7B1D81-4D67-73B4-6951-C3269D59B8A5}"/>
              </a:ext>
            </a:extLst>
          </p:cNvPr>
          <p:cNvSpPr txBox="1"/>
          <p:nvPr/>
        </p:nvSpPr>
        <p:spPr>
          <a:xfrm>
            <a:off x="6430736" y="4073978"/>
            <a:ext cx="1612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This does work!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EFE0C8-50C8-BD22-6717-F442DBD30140}"/>
              </a:ext>
            </a:extLst>
          </p:cNvPr>
          <p:cNvSpPr txBox="1"/>
          <p:nvPr/>
        </p:nvSpPr>
        <p:spPr>
          <a:xfrm>
            <a:off x="6989989" y="2052241"/>
            <a:ext cx="493939" cy="375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❶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3AC878-4054-1F02-FB92-D62109205098}"/>
              </a:ext>
            </a:extLst>
          </p:cNvPr>
          <p:cNvSpPr txBox="1"/>
          <p:nvPr/>
        </p:nvSpPr>
        <p:spPr>
          <a:xfrm>
            <a:off x="6989988" y="3595215"/>
            <a:ext cx="493939" cy="375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❸</a:t>
            </a:r>
          </a:p>
        </p:txBody>
      </p:sp>
    </p:spTree>
    <p:extLst>
      <p:ext uri="{BB962C8B-B14F-4D97-AF65-F5344CB8AC3E}">
        <p14:creationId xmlns:p14="http://schemas.microsoft.com/office/powerpoint/2010/main" val="13229543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9A9495-4933-FE9E-C1B4-950986C4E0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958" t="14001" r="17299" b="10448"/>
          <a:stretch/>
        </p:blipFill>
        <p:spPr>
          <a:xfrm>
            <a:off x="183696" y="1089933"/>
            <a:ext cx="6674304" cy="50373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4D899D-6281-219C-D34B-04B9556D4CEB}"/>
              </a:ext>
            </a:extLst>
          </p:cNvPr>
          <p:cNvSpPr txBox="1"/>
          <p:nvPr/>
        </p:nvSpPr>
        <p:spPr>
          <a:xfrm>
            <a:off x="2208439" y="342900"/>
            <a:ext cx="3665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got the CAN working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71AA80-76CE-9768-A614-2A39F816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942" t="61143" r="61629" b="12837"/>
          <a:stretch/>
        </p:blipFill>
        <p:spPr>
          <a:xfrm>
            <a:off x="7339691" y="1424667"/>
            <a:ext cx="3665765" cy="24342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E6A15E-D4B6-C486-4BF7-A8DB75DB331E}"/>
              </a:ext>
            </a:extLst>
          </p:cNvPr>
          <p:cNvSpPr txBox="1"/>
          <p:nvPr/>
        </p:nvSpPr>
        <p:spPr>
          <a:xfrm>
            <a:off x="7931604" y="4559754"/>
            <a:ext cx="30085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Changed this and CAN loopback immediately started working!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D04E02D-F440-063C-C3A3-B6F32531A4F4}"/>
              </a:ext>
            </a:extLst>
          </p:cNvPr>
          <p:cNvSpPr/>
          <p:nvPr/>
        </p:nvSpPr>
        <p:spPr>
          <a:xfrm>
            <a:off x="6666140" y="3122849"/>
            <a:ext cx="845004" cy="646332"/>
          </a:xfrm>
          <a:custGeom>
            <a:avLst/>
            <a:gdLst>
              <a:gd name="connsiteX0" fmla="*/ 0 w 1318532"/>
              <a:gd name="connsiteY0" fmla="*/ 175532 h 175532"/>
              <a:gd name="connsiteX1" fmla="*/ 1318532 w 1318532"/>
              <a:gd name="connsiteY1" fmla="*/ 0 h 17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8532" h="175532">
                <a:moveTo>
                  <a:pt x="0" y="175532"/>
                </a:moveTo>
                <a:lnTo>
                  <a:pt x="1318532" y="0"/>
                </a:lnTo>
              </a:path>
            </a:pathLst>
          </a:custGeom>
          <a:noFill/>
          <a:ln>
            <a:solidFill>
              <a:srgbClr val="00B050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8B9B32-B2E4-E0B1-62CC-ED4AFBB214D8}"/>
              </a:ext>
            </a:extLst>
          </p:cNvPr>
          <p:cNvSpPr txBox="1"/>
          <p:nvPr/>
        </p:nvSpPr>
        <p:spPr>
          <a:xfrm>
            <a:off x="6736896" y="3653517"/>
            <a:ext cx="1612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This does work!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101068-9E9E-4DEE-DBE7-29D708A99593}"/>
              </a:ext>
            </a:extLst>
          </p:cNvPr>
          <p:cNvSpPr txBox="1"/>
          <p:nvPr/>
        </p:nvSpPr>
        <p:spPr>
          <a:xfrm>
            <a:off x="6572250" y="2747282"/>
            <a:ext cx="493939" cy="375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❷</a:t>
            </a:r>
          </a:p>
        </p:txBody>
      </p:sp>
    </p:spTree>
    <p:extLst>
      <p:ext uri="{BB962C8B-B14F-4D97-AF65-F5344CB8AC3E}">
        <p14:creationId xmlns:p14="http://schemas.microsoft.com/office/powerpoint/2010/main" val="32165395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14147D-E7D2-5EE9-DB54-57094425031D}"/>
              </a:ext>
            </a:extLst>
          </p:cNvPr>
          <p:cNvSpPr txBox="1"/>
          <p:nvPr/>
        </p:nvSpPr>
        <p:spPr>
          <a:xfrm>
            <a:off x="2410690" y="4031674"/>
            <a:ext cx="6220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void HAL_CAN_RxFifo0MsgPendingCallback()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02DB06-E7CF-B89F-A4B4-39E7753428A0}"/>
              </a:ext>
            </a:extLst>
          </p:cNvPr>
          <p:cNvSpPr txBox="1"/>
          <p:nvPr/>
        </p:nvSpPr>
        <p:spPr>
          <a:xfrm>
            <a:off x="3366655" y="4433455"/>
            <a:ext cx="4068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HAL_CAN_GetRxMessage</a:t>
            </a:r>
            <a:r>
              <a:rPr lang="en-GB" dirty="0"/>
              <a:t>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7319CE-75D1-12EF-FEF6-F411EFC0A5AB}"/>
              </a:ext>
            </a:extLst>
          </p:cNvPr>
          <p:cNvSpPr txBox="1"/>
          <p:nvPr/>
        </p:nvSpPr>
        <p:spPr>
          <a:xfrm>
            <a:off x="1487055" y="2161309"/>
            <a:ext cx="9647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HAL_CAN_ActivateNotification</a:t>
            </a:r>
            <a:r>
              <a:rPr lang="en-GB" dirty="0"/>
              <a:t>(&amp;hcan1, CAN_IT_RX_FIFO0_MSG_PENDING)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4DBA8EF-5C7A-0950-685B-81AE1D74F91E}"/>
              </a:ext>
            </a:extLst>
          </p:cNvPr>
          <p:cNvSpPr/>
          <p:nvPr/>
        </p:nvSpPr>
        <p:spPr>
          <a:xfrm>
            <a:off x="5061527" y="2507673"/>
            <a:ext cx="1168400" cy="1547091"/>
          </a:xfrm>
          <a:custGeom>
            <a:avLst/>
            <a:gdLst>
              <a:gd name="connsiteX0" fmla="*/ 1168400 w 1168400"/>
              <a:gd name="connsiteY0" fmla="*/ 0 h 1547091"/>
              <a:gd name="connsiteX1" fmla="*/ 0 w 1168400"/>
              <a:gd name="connsiteY1" fmla="*/ 1547091 h 1547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68400" h="1547091">
                <a:moveTo>
                  <a:pt x="1168400" y="0"/>
                </a:moveTo>
                <a:lnTo>
                  <a:pt x="0" y="1547091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211628A0-CF5B-7D8A-63A2-CA50BF11AE15}"/>
              </a:ext>
            </a:extLst>
          </p:cNvPr>
          <p:cNvSpPr/>
          <p:nvPr/>
        </p:nvSpPr>
        <p:spPr>
          <a:xfrm>
            <a:off x="1485900" y="3649436"/>
            <a:ext cx="983796" cy="538843"/>
          </a:xfrm>
          <a:custGeom>
            <a:avLst/>
            <a:gdLst>
              <a:gd name="connsiteX0" fmla="*/ 0 w 983796"/>
              <a:gd name="connsiteY0" fmla="*/ 0 h 538843"/>
              <a:gd name="connsiteX1" fmla="*/ 983796 w 983796"/>
              <a:gd name="connsiteY1" fmla="*/ 538843 h 538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83796" h="538843">
                <a:moveTo>
                  <a:pt x="0" y="0"/>
                </a:moveTo>
                <a:lnTo>
                  <a:pt x="983796" y="538843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7A7D14-0FD1-1960-7360-727D2E989D1C}"/>
              </a:ext>
            </a:extLst>
          </p:cNvPr>
          <p:cNvSpPr txBox="1"/>
          <p:nvPr/>
        </p:nvSpPr>
        <p:spPr>
          <a:xfrm>
            <a:off x="493939" y="3287611"/>
            <a:ext cx="313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message reception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52C035-D6E2-1BA6-8C06-F7DE5DF8C7BD}"/>
              </a:ext>
            </a:extLst>
          </p:cNvPr>
          <p:cNvSpPr txBox="1"/>
          <p:nvPr/>
        </p:nvSpPr>
        <p:spPr>
          <a:xfrm>
            <a:off x="261257" y="146957"/>
            <a:ext cx="4861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message reception</a:t>
            </a:r>
          </a:p>
        </p:txBody>
      </p:sp>
    </p:spTree>
    <p:extLst>
      <p:ext uri="{BB962C8B-B14F-4D97-AF65-F5344CB8AC3E}">
        <p14:creationId xmlns:p14="http://schemas.microsoft.com/office/powerpoint/2010/main" val="19757994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B79D4A-6D3F-ABA4-70C7-2EF65DD982BA}"/>
              </a:ext>
            </a:extLst>
          </p:cNvPr>
          <p:cNvSpPr txBox="1"/>
          <p:nvPr/>
        </p:nvSpPr>
        <p:spPr>
          <a:xfrm>
            <a:off x="649061" y="400050"/>
            <a:ext cx="7588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MISRA rules: place a ‘u’ after an unsigned int value</a:t>
            </a:r>
          </a:p>
        </p:txBody>
      </p:sp>
    </p:spTree>
    <p:extLst>
      <p:ext uri="{BB962C8B-B14F-4D97-AF65-F5344CB8AC3E}">
        <p14:creationId xmlns:p14="http://schemas.microsoft.com/office/powerpoint/2010/main" val="30718545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72698A-21F3-BFD9-DD5C-66075DF14B15}"/>
              </a:ext>
            </a:extLst>
          </p:cNvPr>
          <p:cNvSpPr txBox="1"/>
          <p:nvPr/>
        </p:nvSpPr>
        <p:spPr>
          <a:xfrm>
            <a:off x="542925" y="326571"/>
            <a:ext cx="7654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I2C comms with external memory device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ECA227-2B3D-C34D-EB08-13ECBB7187E0}"/>
              </a:ext>
            </a:extLst>
          </p:cNvPr>
          <p:cNvSpPr txBox="1"/>
          <p:nvPr/>
        </p:nvSpPr>
        <p:spPr>
          <a:xfrm>
            <a:off x="889907" y="1538968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0414D2-583D-5333-CC9A-44EA6EDAF57B}"/>
              </a:ext>
            </a:extLst>
          </p:cNvPr>
          <p:cNvSpPr txBox="1"/>
          <p:nvPr/>
        </p:nvSpPr>
        <p:spPr>
          <a:xfrm>
            <a:off x="889907" y="2271032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SCL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4121D2-A0EC-1501-875F-F714E5E33319}"/>
              </a:ext>
            </a:extLst>
          </p:cNvPr>
          <p:cNvSpPr txBox="1"/>
          <p:nvPr/>
        </p:nvSpPr>
        <p:spPr>
          <a:xfrm>
            <a:off x="498021" y="1089932"/>
            <a:ext cx="669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uC</a:t>
            </a:r>
            <a:endParaRPr lang="en-GB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909308D-0BB6-224D-80B5-E2630016A36E}"/>
              </a:ext>
            </a:extLst>
          </p:cNvPr>
          <p:cNvSpPr/>
          <p:nvPr/>
        </p:nvSpPr>
        <p:spPr>
          <a:xfrm>
            <a:off x="1583871" y="996043"/>
            <a:ext cx="0" cy="2510518"/>
          </a:xfrm>
          <a:custGeom>
            <a:avLst/>
            <a:gdLst>
              <a:gd name="connsiteX0" fmla="*/ 0 w 0"/>
              <a:gd name="connsiteY0" fmla="*/ 0 h 2510518"/>
              <a:gd name="connsiteX1" fmla="*/ 0 w 0"/>
              <a:gd name="connsiteY1" fmla="*/ 2510518 h 2510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2510518">
                <a:moveTo>
                  <a:pt x="0" y="0"/>
                </a:moveTo>
                <a:lnTo>
                  <a:pt x="0" y="251051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4F7BC3F-8AD0-61CF-9B6A-3E2A4F5F75BF}"/>
              </a:ext>
            </a:extLst>
          </p:cNvPr>
          <p:cNvSpPr/>
          <p:nvPr/>
        </p:nvSpPr>
        <p:spPr>
          <a:xfrm>
            <a:off x="1583871" y="1714500"/>
            <a:ext cx="2645229" cy="0"/>
          </a:xfrm>
          <a:custGeom>
            <a:avLst/>
            <a:gdLst>
              <a:gd name="connsiteX0" fmla="*/ 0 w 2645229"/>
              <a:gd name="connsiteY0" fmla="*/ 0 h 0"/>
              <a:gd name="connsiteX1" fmla="*/ 2645229 w 26452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45229">
                <a:moveTo>
                  <a:pt x="0" y="0"/>
                </a:moveTo>
                <a:lnTo>
                  <a:pt x="264522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29C544C-53B8-39E9-CE00-576BE0293E5F}"/>
              </a:ext>
            </a:extLst>
          </p:cNvPr>
          <p:cNvSpPr/>
          <p:nvPr/>
        </p:nvSpPr>
        <p:spPr>
          <a:xfrm>
            <a:off x="1583871" y="2466975"/>
            <a:ext cx="2645229" cy="0"/>
          </a:xfrm>
          <a:custGeom>
            <a:avLst/>
            <a:gdLst>
              <a:gd name="connsiteX0" fmla="*/ 0 w 2645229"/>
              <a:gd name="connsiteY0" fmla="*/ 0 h 0"/>
              <a:gd name="connsiteX1" fmla="*/ 2645229 w 26452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45229">
                <a:moveTo>
                  <a:pt x="0" y="0"/>
                </a:moveTo>
                <a:lnTo>
                  <a:pt x="264522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CA252D-B398-4C8E-61F3-B8EF1AF9961B}"/>
              </a:ext>
            </a:extLst>
          </p:cNvPr>
          <p:cNvSpPr txBox="1"/>
          <p:nvPr/>
        </p:nvSpPr>
        <p:spPr>
          <a:xfrm>
            <a:off x="1579790" y="2156731"/>
            <a:ext cx="698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PB13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085CB3-5574-A4B6-8188-80D6AC1C2E5D}"/>
              </a:ext>
            </a:extLst>
          </p:cNvPr>
          <p:cNvSpPr txBox="1"/>
          <p:nvPr/>
        </p:nvSpPr>
        <p:spPr>
          <a:xfrm>
            <a:off x="1579790" y="1391721"/>
            <a:ext cx="698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PB14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BC442F-2AB6-E7A4-8B15-7A2BF4C07702}"/>
              </a:ext>
            </a:extLst>
          </p:cNvPr>
          <p:cNvSpPr txBox="1"/>
          <p:nvPr/>
        </p:nvSpPr>
        <p:spPr>
          <a:xfrm>
            <a:off x="889907" y="4314825"/>
            <a:ext cx="6731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I2C port 2</a:t>
            </a:r>
          </a:p>
          <a:p>
            <a:r>
              <a:rPr lang="en-GB" dirty="0"/>
              <a:t>Uses Tx &amp; Rx interrupts to prevent ‘blocking’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F8B8F8-BDFF-5BD3-3766-86E17495A8AC}"/>
              </a:ext>
            </a:extLst>
          </p:cNvPr>
          <p:cNvSpPr txBox="1"/>
          <p:nvPr/>
        </p:nvSpPr>
        <p:spPr>
          <a:xfrm>
            <a:off x="8052027" y="443648"/>
            <a:ext cx="22410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19APR2024</a:t>
            </a:r>
          </a:p>
          <a:p>
            <a:r>
              <a:rPr lang="en-GB" dirty="0"/>
              <a:t>Wrong 16bit internal address seems to be sent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E2FEC88-9454-15A7-8269-77432626A4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61" t="34873" r="30446" b="51938"/>
          <a:stretch/>
        </p:blipFill>
        <p:spPr>
          <a:xfrm>
            <a:off x="6596742" y="2330906"/>
            <a:ext cx="1896099" cy="1232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7129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59C24B-30A9-133E-6E06-34986AC2D282}"/>
              </a:ext>
            </a:extLst>
          </p:cNvPr>
          <p:cNvSpPr txBox="1"/>
          <p:nvPr/>
        </p:nvSpPr>
        <p:spPr>
          <a:xfrm>
            <a:off x="420460" y="240846"/>
            <a:ext cx="7347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Passing structures from functions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2EE945-FEDE-A7BA-29D3-8FF51A8A226C}"/>
              </a:ext>
            </a:extLst>
          </p:cNvPr>
          <p:cNvSpPr txBox="1"/>
          <p:nvPr/>
        </p:nvSpPr>
        <p:spPr>
          <a:xfrm>
            <a:off x="4774746" y="732452"/>
            <a:ext cx="292383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I2cConfig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uint16_t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I2cInternalAddress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uint16_t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I2cQuantity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uint8_t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I2cInternalAddressWidth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uint8_t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I2cDeviceAddress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}structI2cConfig;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13797B-BEE3-AD7B-B94D-437BE054A06C}"/>
              </a:ext>
            </a:extLst>
          </p:cNvPr>
          <p:cNvSpPr txBox="1"/>
          <p:nvPr/>
        </p:nvSpPr>
        <p:spPr>
          <a:xfrm>
            <a:off x="7822406" y="1049111"/>
            <a:ext cx="272040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I2cConfig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* </a:t>
            </a:r>
            <a:r>
              <a:rPr lang="en-GB" sz="1000" b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GetI2cConfig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&amp;structI2cConfig;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0793A3C-1168-2334-EA62-27644D85D4DD}"/>
              </a:ext>
            </a:extLst>
          </p:cNvPr>
          <p:cNvSpPr/>
          <p:nvPr/>
        </p:nvSpPr>
        <p:spPr>
          <a:xfrm>
            <a:off x="8852807" y="775698"/>
            <a:ext cx="547007" cy="306160"/>
          </a:xfrm>
          <a:custGeom>
            <a:avLst/>
            <a:gdLst>
              <a:gd name="connsiteX0" fmla="*/ 0 w 547007"/>
              <a:gd name="connsiteY0" fmla="*/ 306160 h 306160"/>
              <a:gd name="connsiteX1" fmla="*/ 65314 w 547007"/>
              <a:gd name="connsiteY1" fmla="*/ 0 h 306160"/>
              <a:gd name="connsiteX2" fmla="*/ 547007 w 547007"/>
              <a:gd name="connsiteY2" fmla="*/ 0 h 30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007" h="306160">
                <a:moveTo>
                  <a:pt x="0" y="306160"/>
                </a:moveTo>
                <a:lnTo>
                  <a:pt x="65314" y="0"/>
                </a:lnTo>
                <a:lnTo>
                  <a:pt x="547007" y="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B319D7-C814-84AF-3F58-8A432FE34A55}"/>
              </a:ext>
            </a:extLst>
          </p:cNvPr>
          <p:cNvSpPr txBox="1"/>
          <p:nvPr/>
        </p:nvSpPr>
        <p:spPr>
          <a:xfrm>
            <a:off x="9399814" y="544865"/>
            <a:ext cx="2473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Function returns a pointer to the structure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9A8322-A9A0-FAB2-A486-B5C4D192EF23}"/>
              </a:ext>
            </a:extLst>
          </p:cNvPr>
          <p:cNvSpPr txBox="1"/>
          <p:nvPr/>
        </p:nvSpPr>
        <p:spPr>
          <a:xfrm>
            <a:off x="7482567" y="239764"/>
            <a:ext cx="160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GcI2cV1.c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A9C263-1A11-BCC8-9702-B18B4CA5B2B1}"/>
              </a:ext>
            </a:extLst>
          </p:cNvPr>
          <p:cNvSpPr txBox="1"/>
          <p:nvPr/>
        </p:nvSpPr>
        <p:spPr>
          <a:xfrm>
            <a:off x="695325" y="2006385"/>
            <a:ext cx="160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main.c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D8EEB4-1BB9-88C1-7529-7FBF0174753E}"/>
              </a:ext>
            </a:extLst>
          </p:cNvPr>
          <p:cNvSpPr txBox="1"/>
          <p:nvPr/>
        </p:nvSpPr>
        <p:spPr>
          <a:xfrm>
            <a:off x="925626" y="2453624"/>
            <a:ext cx="4393406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2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GB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"GcI2cV1.h“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GB" sz="1200" dirty="0">
              <a:solidFill>
                <a:srgbClr val="2A00FF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I2cConfig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* </a:t>
            </a:r>
            <a:r>
              <a:rPr lang="en-GB" sz="10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structptr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GB" sz="10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structptr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GetI2cConfig();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GB" sz="1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Uint8_t x = </a:t>
            </a:r>
            <a:r>
              <a:rPr lang="en-GB" sz="10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structptr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-&gt;I2cDevbiceAddress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8D92E96-E279-435B-DAB0-938A4F6BBC56}"/>
              </a:ext>
            </a:extLst>
          </p:cNvPr>
          <p:cNvSpPr/>
          <p:nvPr/>
        </p:nvSpPr>
        <p:spPr>
          <a:xfrm>
            <a:off x="3049361" y="2710543"/>
            <a:ext cx="571500" cy="236764"/>
          </a:xfrm>
          <a:custGeom>
            <a:avLst/>
            <a:gdLst>
              <a:gd name="connsiteX0" fmla="*/ 0 w 571500"/>
              <a:gd name="connsiteY0" fmla="*/ 236764 h 236764"/>
              <a:gd name="connsiteX1" fmla="*/ 571500 w 571500"/>
              <a:gd name="connsiteY1" fmla="*/ 0 h 236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71500" h="236764">
                <a:moveTo>
                  <a:pt x="0" y="236764"/>
                </a:moveTo>
                <a:lnTo>
                  <a:pt x="571500" y="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5F23CC-7F25-9727-73AA-C5814700B2E8}"/>
              </a:ext>
            </a:extLst>
          </p:cNvPr>
          <p:cNvSpPr txBox="1"/>
          <p:nvPr/>
        </p:nvSpPr>
        <p:spPr>
          <a:xfrm>
            <a:off x="3653517" y="2551339"/>
            <a:ext cx="33677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Create a suitable pointer to the structure type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71D85C-8BFB-CA29-ADFA-362533244402}"/>
              </a:ext>
            </a:extLst>
          </p:cNvPr>
          <p:cNvSpPr txBox="1"/>
          <p:nvPr/>
        </p:nvSpPr>
        <p:spPr>
          <a:xfrm>
            <a:off x="4312103" y="3450770"/>
            <a:ext cx="33677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Pointer points to the data structure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E235AB3-0D38-A845-21B9-6AAF4A72154B}"/>
              </a:ext>
            </a:extLst>
          </p:cNvPr>
          <p:cNvSpPr/>
          <p:nvPr/>
        </p:nvSpPr>
        <p:spPr>
          <a:xfrm>
            <a:off x="2967718" y="3269796"/>
            <a:ext cx="1383846" cy="299943"/>
          </a:xfrm>
          <a:custGeom>
            <a:avLst/>
            <a:gdLst>
              <a:gd name="connsiteX0" fmla="*/ 0 w 506186"/>
              <a:gd name="connsiteY0" fmla="*/ 0 h 334736"/>
              <a:gd name="connsiteX1" fmla="*/ 506186 w 506186"/>
              <a:gd name="connsiteY1" fmla="*/ 334736 h 334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06186" h="334736">
                <a:moveTo>
                  <a:pt x="0" y="0"/>
                </a:moveTo>
                <a:lnTo>
                  <a:pt x="506186" y="334736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7B78251-71CA-3815-6BD2-B4297A8748B7}"/>
              </a:ext>
            </a:extLst>
          </p:cNvPr>
          <p:cNvSpPr txBox="1"/>
          <p:nvPr/>
        </p:nvSpPr>
        <p:spPr>
          <a:xfrm>
            <a:off x="4516891" y="371361"/>
            <a:ext cx="160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GcI2cV1.h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3756E88-1A3A-DB8A-5A69-AA34AE9DE2D6}"/>
              </a:ext>
            </a:extLst>
          </p:cNvPr>
          <p:cNvSpPr/>
          <p:nvPr/>
        </p:nvSpPr>
        <p:spPr>
          <a:xfrm>
            <a:off x="4102554" y="1049111"/>
            <a:ext cx="685800" cy="257175"/>
          </a:xfrm>
          <a:custGeom>
            <a:avLst/>
            <a:gdLst>
              <a:gd name="connsiteX0" fmla="*/ 685800 w 685800"/>
              <a:gd name="connsiteY0" fmla="*/ 0 h 257175"/>
              <a:gd name="connsiteX1" fmla="*/ 0 w 685800"/>
              <a:gd name="connsiteY1" fmla="*/ 257175 h 257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85800" h="257175">
                <a:moveTo>
                  <a:pt x="685800" y="0"/>
                </a:moveTo>
                <a:lnTo>
                  <a:pt x="0" y="257175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0BE292C-470F-4CD5-6095-64BEFFED2700}"/>
              </a:ext>
            </a:extLst>
          </p:cNvPr>
          <p:cNvSpPr txBox="1"/>
          <p:nvPr/>
        </p:nvSpPr>
        <p:spPr>
          <a:xfrm>
            <a:off x="1624692" y="918596"/>
            <a:ext cx="2726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This needs to be </a:t>
            </a:r>
            <a:r>
              <a:rPr lang="en-GB" sz="1200" dirty="0" err="1">
                <a:solidFill>
                  <a:srgbClr val="FF0000"/>
                </a:solidFill>
              </a:rPr>
              <a:t>inm</a:t>
            </a:r>
            <a:r>
              <a:rPr lang="en-GB" sz="1200" dirty="0">
                <a:solidFill>
                  <a:srgbClr val="FF0000"/>
                </a:solidFill>
              </a:rPr>
              <a:t> the h file to allow an instance to be made in </a:t>
            </a:r>
            <a:r>
              <a:rPr lang="en-GB" sz="1200" dirty="0" err="1">
                <a:solidFill>
                  <a:srgbClr val="FF0000"/>
                </a:solidFill>
              </a:rPr>
              <a:t>main.c</a:t>
            </a:r>
            <a:r>
              <a:rPr lang="en-GB" sz="1200" dirty="0">
                <a:solidFill>
                  <a:srgbClr val="FF0000"/>
                </a:solidFill>
              </a:rPr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40344150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D1F240-CE0D-BF6E-6750-2907F746C2B2}"/>
              </a:ext>
            </a:extLst>
          </p:cNvPr>
          <p:cNvSpPr/>
          <p:nvPr/>
        </p:nvSpPr>
        <p:spPr>
          <a:xfrm>
            <a:off x="2024741" y="2846224"/>
            <a:ext cx="2098222" cy="7878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RxBuffer1[0]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941A18-BF36-F0C7-409F-F47BF51A23B3}"/>
              </a:ext>
            </a:extLst>
          </p:cNvPr>
          <p:cNvSpPr txBox="1"/>
          <p:nvPr/>
        </p:nvSpPr>
        <p:spPr>
          <a:xfrm>
            <a:off x="1943100" y="2476892"/>
            <a:ext cx="2424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element buffer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6DBB6C3-8F2C-72C5-C830-8654677CC298}"/>
              </a:ext>
            </a:extLst>
          </p:cNvPr>
          <p:cNvSpPr/>
          <p:nvPr/>
        </p:nvSpPr>
        <p:spPr>
          <a:xfrm flipV="1">
            <a:off x="4118882" y="3179987"/>
            <a:ext cx="1636939" cy="45719"/>
          </a:xfrm>
          <a:custGeom>
            <a:avLst/>
            <a:gdLst>
              <a:gd name="connsiteX0" fmla="*/ 0 w 2706460"/>
              <a:gd name="connsiteY0" fmla="*/ 0 h 0"/>
              <a:gd name="connsiteX1" fmla="*/ 2706460 w 270646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706460">
                <a:moveTo>
                  <a:pt x="0" y="0"/>
                </a:moveTo>
                <a:lnTo>
                  <a:pt x="270646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8708300-C71D-0D4B-29E1-6353798239A5}"/>
              </a:ext>
            </a:extLst>
          </p:cNvPr>
          <p:cNvSpPr/>
          <p:nvPr/>
        </p:nvSpPr>
        <p:spPr>
          <a:xfrm>
            <a:off x="5751740" y="2834368"/>
            <a:ext cx="2098222" cy="7878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RxBuffer2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B175F8C-D7D1-C80A-1C1F-238A110C9646}"/>
              </a:ext>
            </a:extLst>
          </p:cNvPr>
          <p:cNvSpPr/>
          <p:nvPr/>
        </p:nvSpPr>
        <p:spPr>
          <a:xfrm>
            <a:off x="7862208" y="3179988"/>
            <a:ext cx="1191986" cy="0"/>
          </a:xfrm>
          <a:custGeom>
            <a:avLst/>
            <a:gdLst>
              <a:gd name="connsiteX0" fmla="*/ 1191986 w 1191986"/>
              <a:gd name="connsiteY0" fmla="*/ 0 h 0"/>
              <a:gd name="connsiteX1" fmla="*/ 0 w 1191986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91986">
                <a:moveTo>
                  <a:pt x="1191986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92FFDA-AFC7-EBC0-6586-804FD187736F}"/>
              </a:ext>
            </a:extLst>
          </p:cNvPr>
          <p:cNvSpPr txBox="1"/>
          <p:nvPr/>
        </p:nvSpPr>
        <p:spPr>
          <a:xfrm>
            <a:off x="4453619" y="2940504"/>
            <a:ext cx="1502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RxWritePtr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289D46-9456-0EC3-F78E-5A0412AA1EB6}"/>
              </a:ext>
            </a:extLst>
          </p:cNvPr>
          <p:cNvSpPr txBox="1"/>
          <p:nvPr/>
        </p:nvSpPr>
        <p:spPr>
          <a:xfrm>
            <a:off x="5176158" y="2453180"/>
            <a:ext cx="2930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Length: RXBUFFERLENGTH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D85B8F-7236-69B8-6692-AFFF7AAEECDF}"/>
              </a:ext>
            </a:extLst>
          </p:cNvPr>
          <p:cNvSpPr txBox="1"/>
          <p:nvPr/>
        </p:nvSpPr>
        <p:spPr>
          <a:xfrm>
            <a:off x="5955847" y="3634077"/>
            <a:ext cx="215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RxBufferCount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B1B710-C05D-17D6-CEC6-E4EAEEF8373C}"/>
              </a:ext>
            </a:extLst>
          </p:cNvPr>
          <p:cNvSpPr txBox="1"/>
          <p:nvPr/>
        </p:nvSpPr>
        <p:spPr>
          <a:xfrm>
            <a:off x="8030937" y="2844379"/>
            <a:ext cx="1502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RxReadPtr</a:t>
            </a:r>
            <a:endParaRPr lang="en-GB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53913A-E6D9-5BA7-2885-6E8F520EE3F9}"/>
              </a:ext>
            </a:extLst>
          </p:cNvPr>
          <p:cNvSpPr/>
          <p:nvPr/>
        </p:nvSpPr>
        <p:spPr>
          <a:xfrm>
            <a:off x="9439276" y="4379359"/>
            <a:ext cx="2098222" cy="7878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RxString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8FC2AD-EAF3-F94B-4F76-F4144A3F9DD8}"/>
              </a:ext>
            </a:extLst>
          </p:cNvPr>
          <p:cNvSpPr txBox="1"/>
          <p:nvPr/>
        </p:nvSpPr>
        <p:spPr>
          <a:xfrm>
            <a:off x="9835245" y="5167212"/>
            <a:ext cx="1521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RxStringLen</a:t>
            </a:r>
            <a:endParaRPr lang="en-GB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D68468C-63F5-E26A-E555-3EF87A18C51C}"/>
              </a:ext>
            </a:extLst>
          </p:cNvPr>
          <p:cNvSpPr/>
          <p:nvPr/>
        </p:nvSpPr>
        <p:spPr>
          <a:xfrm>
            <a:off x="8621486" y="3298371"/>
            <a:ext cx="796018" cy="1461407"/>
          </a:xfrm>
          <a:custGeom>
            <a:avLst/>
            <a:gdLst>
              <a:gd name="connsiteX0" fmla="*/ 0 w 796018"/>
              <a:gd name="connsiteY0" fmla="*/ 0 h 1461407"/>
              <a:gd name="connsiteX1" fmla="*/ 0 w 796018"/>
              <a:gd name="connsiteY1" fmla="*/ 1461407 h 1461407"/>
              <a:gd name="connsiteX2" fmla="*/ 204107 w 796018"/>
              <a:gd name="connsiteY2" fmla="*/ 1461407 h 1461407"/>
              <a:gd name="connsiteX3" fmla="*/ 796018 w 796018"/>
              <a:gd name="connsiteY3" fmla="*/ 1461407 h 1461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6018" h="1461407">
                <a:moveTo>
                  <a:pt x="0" y="0"/>
                </a:moveTo>
                <a:lnTo>
                  <a:pt x="0" y="1461407"/>
                </a:lnTo>
                <a:lnTo>
                  <a:pt x="204107" y="1461407"/>
                </a:lnTo>
                <a:lnTo>
                  <a:pt x="796018" y="1461407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12096C4-F1B8-0F12-7CDA-EA7AB1A28307}"/>
              </a:ext>
            </a:extLst>
          </p:cNvPr>
          <p:cNvSpPr/>
          <p:nvPr/>
        </p:nvSpPr>
        <p:spPr>
          <a:xfrm>
            <a:off x="1298121" y="1930854"/>
            <a:ext cx="747033" cy="1298121"/>
          </a:xfrm>
          <a:custGeom>
            <a:avLst/>
            <a:gdLst>
              <a:gd name="connsiteX0" fmla="*/ 0 w 747033"/>
              <a:gd name="connsiteY0" fmla="*/ 0 h 1628775"/>
              <a:gd name="connsiteX1" fmla="*/ 0 w 747033"/>
              <a:gd name="connsiteY1" fmla="*/ 1628775 h 1628775"/>
              <a:gd name="connsiteX2" fmla="*/ 93890 w 747033"/>
              <a:gd name="connsiteY2" fmla="*/ 1628775 h 1628775"/>
              <a:gd name="connsiteX3" fmla="*/ 747033 w 747033"/>
              <a:gd name="connsiteY3" fmla="*/ 1628775 h 1628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7033" h="1628775">
                <a:moveTo>
                  <a:pt x="0" y="0"/>
                </a:moveTo>
                <a:lnTo>
                  <a:pt x="0" y="1628775"/>
                </a:lnTo>
                <a:lnTo>
                  <a:pt x="93890" y="1628775"/>
                </a:lnTo>
                <a:lnTo>
                  <a:pt x="747033" y="1628775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B05B8BB-5C65-5E61-A221-9B1084B744A1}"/>
              </a:ext>
            </a:extLst>
          </p:cNvPr>
          <p:cNvSpPr txBox="1"/>
          <p:nvPr/>
        </p:nvSpPr>
        <p:spPr>
          <a:xfrm>
            <a:off x="681718" y="1049111"/>
            <a:ext cx="12613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UART Receive interrupt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410B9B5-A754-89D2-DC79-37DF69EBF9B7}"/>
              </a:ext>
            </a:extLst>
          </p:cNvPr>
          <p:cNvSpPr/>
          <p:nvPr/>
        </p:nvSpPr>
        <p:spPr>
          <a:xfrm>
            <a:off x="4661806" y="3213711"/>
            <a:ext cx="45719" cy="1276646"/>
          </a:xfrm>
          <a:custGeom>
            <a:avLst/>
            <a:gdLst>
              <a:gd name="connsiteX0" fmla="*/ 0 w 0"/>
              <a:gd name="connsiteY0" fmla="*/ 0 h 930729"/>
              <a:gd name="connsiteX1" fmla="*/ 0 w 0"/>
              <a:gd name="connsiteY1" fmla="*/ 930729 h 930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930729">
                <a:moveTo>
                  <a:pt x="0" y="0"/>
                </a:moveTo>
                <a:lnTo>
                  <a:pt x="0" y="930729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6617CF-2589-E4C7-B7AA-8C9B9B9A8490}"/>
              </a:ext>
            </a:extLst>
          </p:cNvPr>
          <p:cNvSpPr txBox="1"/>
          <p:nvPr/>
        </p:nvSpPr>
        <p:spPr>
          <a:xfrm>
            <a:off x="4151539" y="4490357"/>
            <a:ext cx="33514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If Escape character is detected:</a:t>
            </a:r>
          </a:p>
          <a:p>
            <a:r>
              <a:rPr lang="en-GB" sz="1400" dirty="0" err="1"/>
              <a:t>RxState</a:t>
            </a:r>
            <a:r>
              <a:rPr lang="en-GB" sz="1400" dirty="0"/>
              <a:t> | 0x08</a:t>
            </a:r>
          </a:p>
          <a:p>
            <a:endParaRPr lang="en-GB" sz="1400" dirty="0"/>
          </a:p>
          <a:p>
            <a:r>
              <a:rPr lang="en-GB" sz="1400" dirty="0"/>
              <a:t>If ‘delete’ character (\b) is detected, then</a:t>
            </a:r>
          </a:p>
          <a:p>
            <a:r>
              <a:rPr lang="en-GB" sz="1400" dirty="0"/>
              <a:t>Decrement </a:t>
            </a:r>
            <a:r>
              <a:rPr lang="en-GB" sz="1400" dirty="0" err="1"/>
              <a:t>RxWritePtr</a:t>
            </a:r>
            <a:r>
              <a:rPr lang="en-GB" sz="1400" dirty="0"/>
              <a:t> &amp; </a:t>
            </a:r>
            <a:r>
              <a:rPr lang="en-GB" sz="1400"/>
              <a:t>RxBufferCount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442227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F3F945-52B1-A376-BE19-C16F7FC06655}"/>
              </a:ext>
            </a:extLst>
          </p:cNvPr>
          <p:cNvSpPr txBox="1"/>
          <p:nvPr/>
        </p:nvSpPr>
        <p:spPr>
          <a:xfrm>
            <a:off x="330654" y="375557"/>
            <a:ext cx="3355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Serial port command record</a:t>
            </a:r>
          </a:p>
        </p:txBody>
      </p:sp>
    </p:spTree>
    <p:extLst>
      <p:ext uri="{BB962C8B-B14F-4D97-AF65-F5344CB8AC3E}">
        <p14:creationId xmlns:p14="http://schemas.microsoft.com/office/powerpoint/2010/main" val="37486613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4FF8D4-1BE3-FE93-4F5F-8C14D154C757}"/>
              </a:ext>
            </a:extLst>
          </p:cNvPr>
          <p:cNvSpPr txBox="1"/>
          <p:nvPr/>
        </p:nvSpPr>
        <p:spPr>
          <a:xfrm>
            <a:off x="567417" y="318407"/>
            <a:ext cx="535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XR function (</a:t>
            </a:r>
            <a:r>
              <a:rPr lang="en-GB" dirty="0" err="1"/>
              <a:t>Xmodem</a:t>
            </a:r>
            <a:r>
              <a:rPr lang="en-GB" dirty="0"/>
              <a:t>-CRC: 16bit CRC value)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35E326-BE15-544B-4366-3563F127C753}"/>
              </a:ext>
            </a:extLst>
          </p:cNvPr>
          <p:cNvSpPr txBox="1"/>
          <p:nvPr/>
        </p:nvSpPr>
        <p:spPr>
          <a:xfrm>
            <a:off x="1736951" y="955221"/>
            <a:ext cx="923788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❶ XR string detected</a:t>
            </a:r>
          </a:p>
          <a:p>
            <a:r>
              <a:rPr lang="en-GB" dirty="0"/>
              <a:t>❷ Wait for delay to expire</a:t>
            </a:r>
          </a:p>
          <a:p>
            <a:r>
              <a:rPr lang="en-GB" dirty="0"/>
              <a:t>❸ Wait for button to be pressed / timeout to expire</a:t>
            </a:r>
          </a:p>
          <a:p>
            <a:r>
              <a:rPr lang="en-GB" dirty="0"/>
              <a:t>❹ Button pressed, waiting for x-modem data to arrive</a:t>
            </a:r>
          </a:p>
          <a:p>
            <a:r>
              <a:rPr lang="en-GB" dirty="0"/>
              <a:t>❺ post button press timeout period expired </a:t>
            </a:r>
          </a:p>
          <a:p>
            <a:r>
              <a:rPr lang="en-GB" dirty="0"/>
              <a:t>❻ EOT character detected (set by ISR), send ACK</a:t>
            </a:r>
          </a:p>
          <a:p>
            <a:r>
              <a:rPr lang="en-GB" dirty="0"/>
              <a:t>❼ X-modem function terminated</a:t>
            </a:r>
          </a:p>
          <a:p>
            <a:r>
              <a:rPr lang="en-GB" dirty="0"/>
              <a:t>❽ complete x-modem packet received (set by ISR), test CRC if failed,  send NAK</a:t>
            </a:r>
          </a:p>
          <a:p>
            <a:r>
              <a:rPr lang="en-GB" dirty="0"/>
              <a:t>❾ pull out individual line data from x-modem packet</a:t>
            </a:r>
          </a:p>
          <a:p>
            <a:r>
              <a:rPr lang="en-GB" dirty="0"/>
              <a:t>❿ process line data (Process intel hex data)</a:t>
            </a:r>
          </a:p>
          <a:p>
            <a:r>
              <a:rPr lang="en-GB" dirty="0"/>
              <a:t>11. send ACK</a:t>
            </a:r>
          </a:p>
          <a:p>
            <a:r>
              <a:rPr lang="en-GB" dirty="0"/>
              <a:t>12 output intel hex data to destination device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6D4E77CD-B428-B75D-085B-7DE3EC8132A6}"/>
              </a:ext>
            </a:extLst>
          </p:cNvPr>
          <p:cNvSpPr/>
          <p:nvPr/>
        </p:nvSpPr>
        <p:spPr>
          <a:xfrm>
            <a:off x="7101761" y="1934929"/>
            <a:ext cx="3083185" cy="1098104"/>
          </a:xfrm>
          <a:custGeom>
            <a:avLst/>
            <a:gdLst>
              <a:gd name="connsiteX0" fmla="*/ 0 w 1143000"/>
              <a:gd name="connsiteY0" fmla="*/ 1134843 h 1134843"/>
              <a:gd name="connsiteX1" fmla="*/ 1143000 w 1143000"/>
              <a:gd name="connsiteY1" fmla="*/ 1134843 h 1134843"/>
              <a:gd name="connsiteX2" fmla="*/ 1143000 w 1143000"/>
              <a:gd name="connsiteY2" fmla="*/ 1032790 h 1134843"/>
              <a:gd name="connsiteX3" fmla="*/ 1143000 w 1143000"/>
              <a:gd name="connsiteY3" fmla="*/ 4090 h 1134843"/>
              <a:gd name="connsiteX4" fmla="*/ 1032782 w 1143000"/>
              <a:gd name="connsiteY4" fmla="*/ 8 h 1134843"/>
              <a:gd name="connsiteX5" fmla="*/ 293914 w 1143000"/>
              <a:gd name="connsiteY5" fmla="*/ 8 h 1134843"/>
              <a:gd name="connsiteX0" fmla="*/ 1443996 w 2586996"/>
              <a:gd name="connsiteY0" fmla="*/ 1134843 h 1134843"/>
              <a:gd name="connsiteX1" fmla="*/ 2586996 w 2586996"/>
              <a:gd name="connsiteY1" fmla="*/ 1134843 h 1134843"/>
              <a:gd name="connsiteX2" fmla="*/ 2586996 w 2586996"/>
              <a:gd name="connsiteY2" fmla="*/ 1032790 h 1134843"/>
              <a:gd name="connsiteX3" fmla="*/ 2586996 w 2586996"/>
              <a:gd name="connsiteY3" fmla="*/ 4090 h 1134843"/>
              <a:gd name="connsiteX4" fmla="*/ 2476778 w 2586996"/>
              <a:gd name="connsiteY4" fmla="*/ 8 h 1134843"/>
              <a:gd name="connsiteX5" fmla="*/ 0 w 2586996"/>
              <a:gd name="connsiteY5" fmla="*/ 4275 h 1134843"/>
              <a:gd name="connsiteX0" fmla="*/ 1782765 w 2586996"/>
              <a:gd name="connsiteY0" fmla="*/ 1143375 h 1143375"/>
              <a:gd name="connsiteX1" fmla="*/ 2586996 w 2586996"/>
              <a:gd name="connsiteY1" fmla="*/ 1134843 h 1143375"/>
              <a:gd name="connsiteX2" fmla="*/ 2586996 w 2586996"/>
              <a:gd name="connsiteY2" fmla="*/ 1032790 h 1143375"/>
              <a:gd name="connsiteX3" fmla="*/ 2586996 w 2586996"/>
              <a:gd name="connsiteY3" fmla="*/ 4090 h 1143375"/>
              <a:gd name="connsiteX4" fmla="*/ 2476778 w 2586996"/>
              <a:gd name="connsiteY4" fmla="*/ 8 h 1143375"/>
              <a:gd name="connsiteX5" fmla="*/ 0 w 2586996"/>
              <a:gd name="connsiteY5" fmla="*/ 4275 h 1143375"/>
              <a:gd name="connsiteX0" fmla="*/ 2101308 w 2586996"/>
              <a:gd name="connsiteY0" fmla="*/ 1147641 h 1147641"/>
              <a:gd name="connsiteX1" fmla="*/ 2586996 w 2586996"/>
              <a:gd name="connsiteY1" fmla="*/ 1134843 h 1147641"/>
              <a:gd name="connsiteX2" fmla="*/ 2586996 w 2586996"/>
              <a:gd name="connsiteY2" fmla="*/ 1032790 h 1147641"/>
              <a:gd name="connsiteX3" fmla="*/ 2586996 w 2586996"/>
              <a:gd name="connsiteY3" fmla="*/ 4090 h 1147641"/>
              <a:gd name="connsiteX4" fmla="*/ 2476778 w 2586996"/>
              <a:gd name="connsiteY4" fmla="*/ 8 h 1147641"/>
              <a:gd name="connsiteX5" fmla="*/ 0 w 2586996"/>
              <a:gd name="connsiteY5" fmla="*/ 4275 h 1147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86996" h="1147641">
                <a:moveTo>
                  <a:pt x="2101308" y="1147641"/>
                </a:moveTo>
                <a:lnTo>
                  <a:pt x="2586996" y="1134843"/>
                </a:lnTo>
                <a:lnTo>
                  <a:pt x="2586996" y="1032790"/>
                </a:lnTo>
                <a:lnTo>
                  <a:pt x="2586996" y="4090"/>
                </a:lnTo>
                <a:cubicBezTo>
                  <a:pt x="2493116" y="-380"/>
                  <a:pt x="2529878" y="8"/>
                  <a:pt x="2476778" y="8"/>
                </a:cubicBezTo>
                <a:lnTo>
                  <a:pt x="0" y="4275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ADE109-DB49-661C-30F7-BC6815F97936}"/>
              </a:ext>
            </a:extLst>
          </p:cNvPr>
          <p:cNvSpPr/>
          <p:nvPr/>
        </p:nvSpPr>
        <p:spPr>
          <a:xfrm>
            <a:off x="2571751" y="5849710"/>
            <a:ext cx="3714750" cy="369333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133 BYTE PACKET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F031AE2-F50B-2911-E92B-1661491C7FAD}"/>
              </a:ext>
            </a:extLst>
          </p:cNvPr>
          <p:cNvSpPr/>
          <p:nvPr/>
        </p:nvSpPr>
        <p:spPr>
          <a:xfrm>
            <a:off x="6323240" y="5376182"/>
            <a:ext cx="996043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ACK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4559D5A-E2DC-FDCF-269D-80984A1CC7FC}"/>
              </a:ext>
            </a:extLst>
          </p:cNvPr>
          <p:cNvSpPr/>
          <p:nvPr/>
        </p:nvSpPr>
        <p:spPr>
          <a:xfrm>
            <a:off x="7434944" y="5865648"/>
            <a:ext cx="1382485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EOT(0x04)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1F4D4C-3156-2CE4-A9C3-C598FAAD1812}"/>
              </a:ext>
            </a:extLst>
          </p:cNvPr>
          <p:cNvSpPr/>
          <p:nvPr/>
        </p:nvSpPr>
        <p:spPr>
          <a:xfrm>
            <a:off x="1352551" y="5394450"/>
            <a:ext cx="996043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6CDBE2-8037-191F-7974-30AE0F2AD2DC}"/>
              </a:ext>
            </a:extLst>
          </p:cNvPr>
          <p:cNvSpPr txBox="1"/>
          <p:nvPr/>
        </p:nvSpPr>
        <p:spPr>
          <a:xfrm>
            <a:off x="646340" y="5394450"/>
            <a:ext cx="706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A5EA9A-604E-3B49-8347-5EFE7ACBE339}"/>
              </a:ext>
            </a:extLst>
          </p:cNvPr>
          <p:cNvSpPr txBox="1"/>
          <p:nvPr/>
        </p:nvSpPr>
        <p:spPr>
          <a:xfrm>
            <a:off x="646339" y="5905890"/>
            <a:ext cx="706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Tx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1F0B7F-4633-5A32-5AE4-4D22B752285B}"/>
              </a:ext>
            </a:extLst>
          </p:cNvPr>
          <p:cNvSpPr/>
          <p:nvPr/>
        </p:nvSpPr>
        <p:spPr>
          <a:xfrm>
            <a:off x="8953500" y="5376182"/>
            <a:ext cx="996043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ACK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A4CECC-D7D0-314F-7CC9-DD4E0E180AB0}"/>
              </a:ext>
            </a:extLst>
          </p:cNvPr>
          <p:cNvSpPr txBox="1"/>
          <p:nvPr/>
        </p:nvSpPr>
        <p:spPr>
          <a:xfrm>
            <a:off x="1061358" y="4894489"/>
            <a:ext cx="535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Working single packet transfer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D1CA6D-335A-2512-191B-012DD8240125}"/>
              </a:ext>
            </a:extLst>
          </p:cNvPr>
          <p:cNvSpPr txBox="1"/>
          <p:nvPr/>
        </p:nvSpPr>
        <p:spPr>
          <a:xfrm>
            <a:off x="9484178" y="2297274"/>
            <a:ext cx="730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NAK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A8C0371-07AC-91FB-FF2A-DBA258D751D2}"/>
              </a:ext>
            </a:extLst>
          </p:cNvPr>
          <p:cNvSpPr/>
          <p:nvPr/>
        </p:nvSpPr>
        <p:spPr>
          <a:xfrm>
            <a:off x="3277961" y="1922689"/>
            <a:ext cx="7147832" cy="2004332"/>
          </a:xfrm>
          <a:custGeom>
            <a:avLst/>
            <a:gdLst>
              <a:gd name="connsiteX0" fmla="*/ 0 w 7396843"/>
              <a:gd name="connsiteY0" fmla="*/ 1698172 h 1698172"/>
              <a:gd name="connsiteX1" fmla="*/ 7396843 w 7396843"/>
              <a:gd name="connsiteY1" fmla="*/ 1698172 h 1698172"/>
              <a:gd name="connsiteX2" fmla="*/ 7396843 w 7396843"/>
              <a:gd name="connsiteY2" fmla="*/ 0 h 1698172"/>
              <a:gd name="connsiteX3" fmla="*/ 7217229 w 7396843"/>
              <a:gd name="connsiteY3" fmla="*/ 0 h 169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6843" h="1698172">
                <a:moveTo>
                  <a:pt x="0" y="1698172"/>
                </a:moveTo>
                <a:lnTo>
                  <a:pt x="7396843" y="1698172"/>
                </a:lnTo>
                <a:lnTo>
                  <a:pt x="7396843" y="0"/>
                </a:lnTo>
                <a:lnTo>
                  <a:pt x="7217229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E4D8C326-2720-7C6C-ED61-F9F27E6D4C41}"/>
              </a:ext>
            </a:extLst>
          </p:cNvPr>
          <p:cNvSpPr/>
          <p:nvPr/>
        </p:nvSpPr>
        <p:spPr>
          <a:xfrm>
            <a:off x="6323240" y="3318782"/>
            <a:ext cx="1375681" cy="875721"/>
          </a:xfrm>
          <a:custGeom>
            <a:avLst/>
            <a:gdLst>
              <a:gd name="connsiteX0" fmla="*/ 0 w 1514475"/>
              <a:gd name="connsiteY0" fmla="*/ 306161 h 306161"/>
              <a:gd name="connsiteX1" fmla="*/ 1514475 w 1514475"/>
              <a:gd name="connsiteY1" fmla="*/ 306161 h 306161"/>
              <a:gd name="connsiteX2" fmla="*/ 1514475 w 1514475"/>
              <a:gd name="connsiteY2" fmla="*/ 0 h 306161"/>
              <a:gd name="connsiteX3" fmla="*/ 791936 w 1514475"/>
              <a:gd name="connsiteY3" fmla="*/ 0 h 306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4475" h="306161">
                <a:moveTo>
                  <a:pt x="0" y="306161"/>
                </a:moveTo>
                <a:lnTo>
                  <a:pt x="1514475" y="306161"/>
                </a:lnTo>
                <a:lnTo>
                  <a:pt x="1514475" y="0"/>
                </a:lnTo>
                <a:lnTo>
                  <a:pt x="791936" y="0"/>
                </a:ln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31426CD-345F-F2D3-7185-32951F8AF191}"/>
              </a:ext>
            </a:extLst>
          </p:cNvPr>
          <p:cNvSpPr/>
          <p:nvPr/>
        </p:nvSpPr>
        <p:spPr>
          <a:xfrm>
            <a:off x="6331404" y="4024993"/>
            <a:ext cx="681717" cy="138793"/>
          </a:xfrm>
          <a:custGeom>
            <a:avLst/>
            <a:gdLst>
              <a:gd name="connsiteX0" fmla="*/ 4082 w 681717"/>
              <a:gd name="connsiteY0" fmla="*/ 138793 h 138793"/>
              <a:gd name="connsiteX1" fmla="*/ 681717 w 681717"/>
              <a:gd name="connsiteY1" fmla="*/ 138793 h 138793"/>
              <a:gd name="connsiteX2" fmla="*/ 681717 w 681717"/>
              <a:gd name="connsiteY2" fmla="*/ 0 h 138793"/>
              <a:gd name="connsiteX3" fmla="*/ 620485 w 681717"/>
              <a:gd name="connsiteY3" fmla="*/ 0 h 138793"/>
              <a:gd name="connsiteX4" fmla="*/ 0 w 681717"/>
              <a:gd name="connsiteY4" fmla="*/ 0 h 138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1717" h="138793">
                <a:moveTo>
                  <a:pt x="4082" y="138793"/>
                </a:moveTo>
                <a:lnTo>
                  <a:pt x="681717" y="138793"/>
                </a:lnTo>
                <a:lnTo>
                  <a:pt x="681717" y="0"/>
                </a:lnTo>
                <a:lnTo>
                  <a:pt x="62048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58985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687E6D-98FE-900B-9DA0-CC65D40B957F}"/>
              </a:ext>
            </a:extLst>
          </p:cNvPr>
          <p:cNvSpPr/>
          <p:nvPr/>
        </p:nvSpPr>
        <p:spPr>
          <a:xfrm>
            <a:off x="2383972" y="1869621"/>
            <a:ext cx="3714750" cy="369333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133 BYTE PACKET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26069D-FA4E-A2E8-62FD-3A768E0A8EC2}"/>
              </a:ext>
            </a:extLst>
          </p:cNvPr>
          <p:cNvSpPr/>
          <p:nvPr/>
        </p:nvSpPr>
        <p:spPr>
          <a:xfrm>
            <a:off x="6135461" y="1396093"/>
            <a:ext cx="996043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NAK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E83DF0-EFF4-E707-BAC6-F8884FC73D30}"/>
              </a:ext>
            </a:extLst>
          </p:cNvPr>
          <p:cNvSpPr/>
          <p:nvPr/>
        </p:nvSpPr>
        <p:spPr>
          <a:xfrm>
            <a:off x="1164772" y="1414361"/>
            <a:ext cx="996043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C2E207-69E7-1615-57D7-73EE2864F809}"/>
              </a:ext>
            </a:extLst>
          </p:cNvPr>
          <p:cNvSpPr txBox="1"/>
          <p:nvPr/>
        </p:nvSpPr>
        <p:spPr>
          <a:xfrm>
            <a:off x="458561" y="1414361"/>
            <a:ext cx="706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15F34A-9BAF-EEB1-451F-617D42FD1ED0}"/>
              </a:ext>
            </a:extLst>
          </p:cNvPr>
          <p:cNvSpPr txBox="1"/>
          <p:nvPr/>
        </p:nvSpPr>
        <p:spPr>
          <a:xfrm>
            <a:off x="458560" y="1925801"/>
            <a:ext cx="706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20A8BE-2837-CED2-C872-447EB3FC947E}"/>
              </a:ext>
            </a:extLst>
          </p:cNvPr>
          <p:cNvSpPr txBox="1"/>
          <p:nvPr/>
        </p:nvSpPr>
        <p:spPr>
          <a:xfrm>
            <a:off x="873579" y="914400"/>
            <a:ext cx="535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packet transfer with test error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2AA779A-15CE-934C-73D0-65016BF7C6E0}"/>
              </a:ext>
            </a:extLst>
          </p:cNvPr>
          <p:cNvSpPr/>
          <p:nvPr/>
        </p:nvSpPr>
        <p:spPr>
          <a:xfrm>
            <a:off x="7100207" y="1925801"/>
            <a:ext cx="3714750" cy="36933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132 BYTE PACKET??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DDBD32E-B3FF-C761-513E-45F27A4A183E}"/>
              </a:ext>
            </a:extLst>
          </p:cNvPr>
          <p:cNvSpPr/>
          <p:nvPr/>
        </p:nvSpPr>
        <p:spPr>
          <a:xfrm>
            <a:off x="10825843" y="2404382"/>
            <a:ext cx="0" cy="432707"/>
          </a:xfrm>
          <a:custGeom>
            <a:avLst/>
            <a:gdLst>
              <a:gd name="connsiteX0" fmla="*/ 0 w 0"/>
              <a:gd name="connsiteY0" fmla="*/ 0 h 432707"/>
              <a:gd name="connsiteX1" fmla="*/ 0 w 0"/>
              <a:gd name="connsiteY1" fmla="*/ 432707 h 43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32707">
                <a:moveTo>
                  <a:pt x="0" y="0"/>
                </a:moveTo>
                <a:lnTo>
                  <a:pt x="0" y="432707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97EDCC-5711-47BA-6A8A-4FC1F11B8103}"/>
              </a:ext>
            </a:extLst>
          </p:cNvPr>
          <p:cNvSpPr txBox="1"/>
          <p:nvPr/>
        </p:nvSpPr>
        <p:spPr>
          <a:xfrm>
            <a:off x="8221437" y="2963636"/>
            <a:ext cx="3118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Times out due to 132 bytes being received!!!</a:t>
            </a:r>
          </a:p>
        </p:txBody>
      </p:sp>
    </p:spTree>
    <p:extLst>
      <p:ext uri="{BB962C8B-B14F-4D97-AF65-F5344CB8AC3E}">
        <p14:creationId xmlns:p14="http://schemas.microsoft.com/office/powerpoint/2010/main" val="28748799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0ACA9A-4F7F-EB0C-85C5-99B0F16862BF}"/>
              </a:ext>
            </a:extLst>
          </p:cNvPr>
          <p:cNvSpPr txBox="1"/>
          <p:nvPr/>
        </p:nvSpPr>
        <p:spPr>
          <a:xfrm>
            <a:off x="485774" y="428625"/>
            <a:ext cx="7237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Test key input</a:t>
            </a:r>
          </a:p>
          <a:p>
            <a:r>
              <a:rPr lang="en-GB" dirty="0"/>
              <a:t>‘Mode1’ active high button has key attached: </a:t>
            </a:r>
            <a:r>
              <a:rPr lang="en-GB" dirty="0" err="1"/>
              <a:t>uC</a:t>
            </a:r>
            <a:r>
              <a:rPr lang="en-GB" dirty="0"/>
              <a:t> PB2: MODE1</a:t>
            </a:r>
          </a:p>
          <a:p>
            <a:r>
              <a:rPr lang="en-GB" dirty="0"/>
              <a:t>MODE1_LED: current sink attached to PC8: MODE1_LED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75B1B5-62A5-CE38-F4F9-7C53BCF71339}"/>
              </a:ext>
            </a:extLst>
          </p:cNvPr>
          <p:cNvSpPr txBox="1"/>
          <p:nvPr/>
        </p:nvSpPr>
        <p:spPr>
          <a:xfrm>
            <a:off x="681718" y="2673804"/>
            <a:ext cx="8539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MODE1_LED currently updated by TIM1 ISR at point of updating DAC output</a:t>
            </a:r>
          </a:p>
        </p:txBody>
      </p:sp>
    </p:spTree>
    <p:extLst>
      <p:ext uri="{BB962C8B-B14F-4D97-AF65-F5344CB8AC3E}">
        <p14:creationId xmlns:p14="http://schemas.microsoft.com/office/powerpoint/2010/main" val="33892486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4BB2CDC-A1EA-C1CA-54FA-FE8D21674970}"/>
              </a:ext>
            </a:extLst>
          </p:cNvPr>
          <p:cNvSpPr txBox="1"/>
          <p:nvPr/>
        </p:nvSpPr>
        <p:spPr>
          <a:xfrm>
            <a:off x="477611" y="293914"/>
            <a:ext cx="64824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STM studio – separate software</a:t>
            </a:r>
          </a:p>
          <a:p>
            <a:r>
              <a:rPr lang="en-GB" dirty="0"/>
              <a:t>	Requires Java runtime environment  (JRE)</a:t>
            </a:r>
          </a:p>
          <a:p>
            <a:r>
              <a:rPr lang="en-GB" dirty="0"/>
              <a:t>		Version 8 update 411 installed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B39325-F33C-F2DC-2804-DB3243E857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26" t="5084" r="64697" b="73232"/>
          <a:stretch/>
        </p:blipFill>
        <p:spPr>
          <a:xfrm>
            <a:off x="2382982" y="1528618"/>
            <a:ext cx="4683951" cy="3181928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DBAB7F-4948-3753-2B98-9DE3F1288FB3}"/>
              </a:ext>
            </a:extLst>
          </p:cNvPr>
          <p:cNvSpPr/>
          <p:nvPr/>
        </p:nvSpPr>
        <p:spPr>
          <a:xfrm>
            <a:off x="5184467" y="3722255"/>
            <a:ext cx="1048327" cy="988291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4C589C0-8ECD-006F-9D85-FCD42044A708}"/>
              </a:ext>
            </a:extLst>
          </p:cNvPr>
          <p:cNvSpPr/>
          <p:nvPr/>
        </p:nvSpPr>
        <p:spPr>
          <a:xfrm>
            <a:off x="5776232" y="4580164"/>
            <a:ext cx="212272" cy="1040947"/>
          </a:xfrm>
          <a:custGeom>
            <a:avLst/>
            <a:gdLst>
              <a:gd name="connsiteX0" fmla="*/ 0 w 212272"/>
              <a:gd name="connsiteY0" fmla="*/ 0 h 1040947"/>
              <a:gd name="connsiteX1" fmla="*/ 212272 w 212272"/>
              <a:gd name="connsiteY1" fmla="*/ 1040947 h 104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2272" h="1040947">
                <a:moveTo>
                  <a:pt x="0" y="0"/>
                </a:moveTo>
                <a:lnTo>
                  <a:pt x="212272" y="1040947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73B6E1-9D00-069F-F5DE-5D1D5D7135DE}"/>
              </a:ext>
            </a:extLst>
          </p:cNvPr>
          <p:cNvSpPr txBox="1"/>
          <p:nvPr/>
        </p:nvSpPr>
        <p:spPr>
          <a:xfrm>
            <a:off x="5657850" y="5661932"/>
            <a:ext cx="5265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Works through JTAG or SWD (Single Wire Debug)</a:t>
            </a:r>
          </a:p>
        </p:txBody>
      </p:sp>
    </p:spTree>
    <p:extLst>
      <p:ext uri="{BB962C8B-B14F-4D97-AF65-F5344CB8AC3E}">
        <p14:creationId xmlns:p14="http://schemas.microsoft.com/office/powerpoint/2010/main" val="19306033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2D8499-0B7B-9195-0242-7AA58DF751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349" t="23229" r="40000" b="3697"/>
          <a:stretch/>
        </p:blipFill>
        <p:spPr>
          <a:xfrm>
            <a:off x="101598" y="1888836"/>
            <a:ext cx="3980873" cy="48721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024019-F00F-CB7B-E8AB-839355A5D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4182" y="605132"/>
            <a:ext cx="5897418" cy="7588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E4BAD3-4285-AA4D-1AD5-587F126F5326}"/>
              </a:ext>
            </a:extLst>
          </p:cNvPr>
          <p:cNvSpPr txBox="1"/>
          <p:nvPr/>
        </p:nvSpPr>
        <p:spPr>
          <a:xfrm>
            <a:off x="438727" y="0"/>
            <a:ext cx="4511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Import from an *.elf file…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1298EB-1FB4-DC00-1549-B8B74EA6DF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594" t="17486" r="46452" b="22932"/>
          <a:stretch/>
        </p:blipFill>
        <p:spPr>
          <a:xfrm>
            <a:off x="4341091" y="2733964"/>
            <a:ext cx="3163454" cy="39716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2393D3-4362-A314-DFF3-2585A9673C8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576" t="34034" r="46477" b="6398"/>
          <a:stretch/>
        </p:blipFill>
        <p:spPr>
          <a:xfrm>
            <a:off x="8109531" y="2641599"/>
            <a:ext cx="3163454" cy="397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1963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B04BD1B-87F3-A7D4-F371-9F05AAC32C1F}"/>
              </a:ext>
            </a:extLst>
          </p:cNvPr>
          <p:cNvSpPr txBox="1"/>
          <p:nvPr/>
        </p:nvSpPr>
        <p:spPr>
          <a:xfrm>
            <a:off x="416379" y="351064"/>
            <a:ext cx="1098504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I2C setup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I2C?: Query I2C settings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I2CAx: Set  number of address bytes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I2CAxxxx: Set device internal address pointer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I2CDxx: Set device address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I2C single byte read &amp; write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I2C block read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XR: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X modem packet reception</a:t>
            </a:r>
          </a:p>
        </p:txBody>
      </p:sp>
    </p:spTree>
    <p:extLst>
      <p:ext uri="{BB962C8B-B14F-4D97-AF65-F5344CB8AC3E}">
        <p14:creationId xmlns:p14="http://schemas.microsoft.com/office/powerpoint/2010/main" val="2309375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7B9B787-3919-C30F-03EC-B3B81F2C82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636" t="8184" r="34241" b="6408"/>
          <a:stretch/>
        </p:blipFill>
        <p:spPr>
          <a:xfrm>
            <a:off x="3735161" y="640896"/>
            <a:ext cx="4282168" cy="56945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49AF42-298A-233E-D5F3-EFCD09641E4F}"/>
              </a:ext>
            </a:extLst>
          </p:cNvPr>
          <p:cNvSpPr txBox="1"/>
          <p:nvPr/>
        </p:nvSpPr>
        <p:spPr>
          <a:xfrm>
            <a:off x="465364" y="224518"/>
            <a:ext cx="5461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RCC (Reset &amp; Clock Control) configuration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5F74FC-9C35-E801-46B6-33B4F69C8484}"/>
              </a:ext>
            </a:extLst>
          </p:cNvPr>
          <p:cNvSpPr/>
          <p:nvPr/>
        </p:nvSpPr>
        <p:spPr>
          <a:xfrm>
            <a:off x="2526846" y="2339067"/>
            <a:ext cx="1208315" cy="54403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HSE Missing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72B099-7825-F9CC-A7F9-1EED66E6EC40}"/>
              </a:ext>
            </a:extLst>
          </p:cNvPr>
          <p:cNvSpPr/>
          <p:nvPr/>
        </p:nvSpPr>
        <p:spPr>
          <a:xfrm>
            <a:off x="2007054" y="1140322"/>
            <a:ext cx="1728107" cy="78348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8MHz – too high hence not installed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A5B6F3-DDA2-A978-6EB9-5C57C6AB4F7C}"/>
              </a:ext>
            </a:extLst>
          </p:cNvPr>
          <p:cNvSpPr/>
          <p:nvPr/>
        </p:nvSpPr>
        <p:spPr>
          <a:xfrm>
            <a:off x="4094389" y="2902404"/>
            <a:ext cx="567418" cy="216353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A7220D2-88EB-9438-CA42-5DDCA75BC49C}"/>
              </a:ext>
            </a:extLst>
          </p:cNvPr>
          <p:cNvSpPr/>
          <p:nvPr/>
        </p:nvSpPr>
        <p:spPr>
          <a:xfrm>
            <a:off x="5363936" y="3020786"/>
            <a:ext cx="322489" cy="1375682"/>
          </a:xfrm>
          <a:custGeom>
            <a:avLst/>
            <a:gdLst>
              <a:gd name="connsiteX0" fmla="*/ 322489 w 322489"/>
              <a:gd name="connsiteY0" fmla="*/ 0 h 1375682"/>
              <a:gd name="connsiteX1" fmla="*/ 322489 w 322489"/>
              <a:gd name="connsiteY1" fmla="*/ 1375682 h 1375682"/>
              <a:gd name="connsiteX2" fmla="*/ 0 w 322489"/>
              <a:gd name="connsiteY2" fmla="*/ 1375682 h 1375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2489" h="1375682">
                <a:moveTo>
                  <a:pt x="322489" y="0"/>
                </a:moveTo>
                <a:lnTo>
                  <a:pt x="322489" y="1375682"/>
                </a:lnTo>
                <a:lnTo>
                  <a:pt x="0" y="1375682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A2E7634-30AF-A74F-EBD4-0AE6E9E67A2F}"/>
              </a:ext>
            </a:extLst>
          </p:cNvPr>
          <p:cNvSpPr/>
          <p:nvPr/>
        </p:nvSpPr>
        <p:spPr>
          <a:xfrm>
            <a:off x="5237389" y="4408714"/>
            <a:ext cx="85725" cy="0"/>
          </a:xfrm>
          <a:custGeom>
            <a:avLst/>
            <a:gdLst>
              <a:gd name="connsiteX0" fmla="*/ 85725 w 85725"/>
              <a:gd name="connsiteY0" fmla="*/ 0 h 0"/>
              <a:gd name="connsiteX1" fmla="*/ 0 w 857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5725">
                <a:moveTo>
                  <a:pt x="85725" y="0"/>
                </a:moveTo>
                <a:lnTo>
                  <a:pt x="0" y="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C21A018-1331-C974-A1B4-EB6D3DB6A063}"/>
              </a:ext>
            </a:extLst>
          </p:cNvPr>
          <p:cNvSpPr/>
          <p:nvPr/>
        </p:nvSpPr>
        <p:spPr>
          <a:xfrm>
            <a:off x="4408714" y="4408714"/>
            <a:ext cx="706211" cy="0"/>
          </a:xfrm>
          <a:custGeom>
            <a:avLst/>
            <a:gdLst>
              <a:gd name="connsiteX0" fmla="*/ 706211 w 706211"/>
              <a:gd name="connsiteY0" fmla="*/ 0 h 0"/>
              <a:gd name="connsiteX1" fmla="*/ 0 w 70621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6211">
                <a:moveTo>
                  <a:pt x="706211" y="0"/>
                </a:moveTo>
                <a:lnTo>
                  <a:pt x="0" y="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32868D4-B908-549D-F5F8-ECBE5B271872}"/>
              </a:ext>
            </a:extLst>
          </p:cNvPr>
          <p:cNvSpPr/>
          <p:nvPr/>
        </p:nvSpPr>
        <p:spPr>
          <a:xfrm>
            <a:off x="4400550" y="4416879"/>
            <a:ext cx="404132" cy="506185"/>
          </a:xfrm>
          <a:custGeom>
            <a:avLst/>
            <a:gdLst>
              <a:gd name="connsiteX0" fmla="*/ 404132 w 404132"/>
              <a:gd name="connsiteY0" fmla="*/ 0 h 506185"/>
              <a:gd name="connsiteX1" fmla="*/ 404132 w 404132"/>
              <a:gd name="connsiteY1" fmla="*/ 506185 h 506185"/>
              <a:gd name="connsiteX2" fmla="*/ 0 w 404132"/>
              <a:gd name="connsiteY2" fmla="*/ 506185 h 506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4132" h="506185">
                <a:moveTo>
                  <a:pt x="404132" y="0"/>
                </a:moveTo>
                <a:lnTo>
                  <a:pt x="404132" y="506185"/>
                </a:lnTo>
                <a:lnTo>
                  <a:pt x="0" y="506185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C85A254-FF25-00F9-2560-7640B9CD9193}"/>
              </a:ext>
            </a:extLst>
          </p:cNvPr>
          <p:cNvSpPr/>
          <p:nvPr/>
        </p:nvSpPr>
        <p:spPr>
          <a:xfrm>
            <a:off x="6096000" y="2383265"/>
            <a:ext cx="262618" cy="318407"/>
          </a:xfrm>
          <a:custGeom>
            <a:avLst/>
            <a:gdLst>
              <a:gd name="connsiteX0" fmla="*/ 0 w 293914"/>
              <a:gd name="connsiteY0" fmla="*/ 318407 h 318407"/>
              <a:gd name="connsiteX1" fmla="*/ 236764 w 293914"/>
              <a:gd name="connsiteY1" fmla="*/ 318407 h 318407"/>
              <a:gd name="connsiteX2" fmla="*/ 236764 w 293914"/>
              <a:gd name="connsiteY2" fmla="*/ 0 h 318407"/>
              <a:gd name="connsiteX3" fmla="*/ 293914 w 293914"/>
              <a:gd name="connsiteY3" fmla="*/ 0 h 318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914" h="318407">
                <a:moveTo>
                  <a:pt x="0" y="318407"/>
                </a:moveTo>
                <a:lnTo>
                  <a:pt x="236764" y="318407"/>
                </a:lnTo>
                <a:lnTo>
                  <a:pt x="236764" y="0"/>
                </a:lnTo>
                <a:lnTo>
                  <a:pt x="293914" y="0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799542D-7F16-47DC-E539-F0A8BF0762B2}"/>
              </a:ext>
            </a:extLst>
          </p:cNvPr>
          <p:cNvSpPr/>
          <p:nvPr/>
        </p:nvSpPr>
        <p:spPr>
          <a:xfrm>
            <a:off x="6723289" y="2396218"/>
            <a:ext cx="102054" cy="2053318"/>
          </a:xfrm>
          <a:custGeom>
            <a:avLst/>
            <a:gdLst>
              <a:gd name="connsiteX0" fmla="*/ 0 w 102054"/>
              <a:gd name="connsiteY0" fmla="*/ 0 h 2053318"/>
              <a:gd name="connsiteX1" fmla="*/ 57150 w 102054"/>
              <a:gd name="connsiteY1" fmla="*/ 0 h 2053318"/>
              <a:gd name="connsiteX2" fmla="*/ 57150 w 102054"/>
              <a:gd name="connsiteY2" fmla="*/ 2053318 h 2053318"/>
              <a:gd name="connsiteX3" fmla="*/ 102054 w 102054"/>
              <a:gd name="connsiteY3" fmla="*/ 2053318 h 2053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054" h="2053318">
                <a:moveTo>
                  <a:pt x="0" y="0"/>
                </a:moveTo>
                <a:lnTo>
                  <a:pt x="57150" y="0"/>
                </a:lnTo>
                <a:lnTo>
                  <a:pt x="57150" y="2053318"/>
                </a:lnTo>
                <a:lnTo>
                  <a:pt x="102054" y="2053318"/>
                </a:lnTo>
              </a:path>
            </a:pathLst>
          </a:custGeom>
          <a:noFill/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2EE4A14-06F0-7C86-6406-A61A5BC0C7AA}"/>
              </a:ext>
            </a:extLst>
          </p:cNvPr>
          <p:cNvSpPr txBox="1"/>
          <p:nvPr/>
        </p:nvSpPr>
        <p:spPr>
          <a:xfrm>
            <a:off x="5981020" y="2701672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F72D6BA-F4EB-2768-D611-14939F2D4AEE}"/>
              </a:ext>
            </a:extLst>
          </p:cNvPr>
          <p:cNvSpPr txBox="1"/>
          <p:nvPr/>
        </p:nvSpPr>
        <p:spPr>
          <a:xfrm>
            <a:off x="6604907" y="2123624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6CF550A-1EC2-07DD-6BD2-E0F6BC82C82C}"/>
              </a:ext>
            </a:extLst>
          </p:cNvPr>
          <p:cNvSpPr/>
          <p:nvPr/>
        </p:nvSpPr>
        <p:spPr>
          <a:xfrm>
            <a:off x="7490732" y="3837214"/>
            <a:ext cx="861332" cy="0"/>
          </a:xfrm>
          <a:custGeom>
            <a:avLst/>
            <a:gdLst>
              <a:gd name="connsiteX0" fmla="*/ 0 w 861332"/>
              <a:gd name="connsiteY0" fmla="*/ 0 h 0"/>
              <a:gd name="connsiteX1" fmla="*/ 861332 w 86133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1332">
                <a:moveTo>
                  <a:pt x="0" y="0"/>
                </a:moveTo>
                <a:lnTo>
                  <a:pt x="861332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416CA65-30E7-3FF3-CAFF-E1712CB75E64}"/>
              </a:ext>
            </a:extLst>
          </p:cNvPr>
          <p:cNvSpPr/>
          <p:nvPr/>
        </p:nvSpPr>
        <p:spPr>
          <a:xfrm>
            <a:off x="7180489" y="2755446"/>
            <a:ext cx="265340" cy="1024618"/>
          </a:xfrm>
          <a:custGeom>
            <a:avLst/>
            <a:gdLst>
              <a:gd name="connsiteX0" fmla="*/ 0 w 265340"/>
              <a:gd name="connsiteY0" fmla="*/ 0 h 1024618"/>
              <a:gd name="connsiteX1" fmla="*/ 53068 w 265340"/>
              <a:gd name="connsiteY1" fmla="*/ 0 h 1024618"/>
              <a:gd name="connsiteX2" fmla="*/ 53068 w 265340"/>
              <a:gd name="connsiteY2" fmla="*/ 1024618 h 1024618"/>
              <a:gd name="connsiteX3" fmla="*/ 89807 w 265340"/>
              <a:gd name="connsiteY3" fmla="*/ 1020536 h 1024618"/>
              <a:gd name="connsiteX4" fmla="*/ 265340 w 265340"/>
              <a:gd name="connsiteY4" fmla="*/ 1020536 h 1024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40" h="1024618">
                <a:moveTo>
                  <a:pt x="0" y="0"/>
                </a:moveTo>
                <a:lnTo>
                  <a:pt x="53068" y="0"/>
                </a:lnTo>
                <a:lnTo>
                  <a:pt x="53068" y="1024618"/>
                </a:lnTo>
                <a:lnTo>
                  <a:pt x="89807" y="1020536"/>
                </a:lnTo>
                <a:lnTo>
                  <a:pt x="265340" y="1020536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2AD889-75CD-6D15-6ABE-B99DD980335D}"/>
              </a:ext>
            </a:extLst>
          </p:cNvPr>
          <p:cNvSpPr txBox="1"/>
          <p:nvPr/>
        </p:nvSpPr>
        <p:spPr>
          <a:xfrm>
            <a:off x="6749824" y="2805342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/1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9A03F4-A08A-1C1A-0106-2C5C841B1F71}"/>
              </a:ext>
            </a:extLst>
          </p:cNvPr>
          <p:cNvSpPr txBox="1"/>
          <p:nvPr/>
        </p:nvSpPr>
        <p:spPr>
          <a:xfrm>
            <a:off x="8035699" y="3665088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C7FBD5F-464B-7DE6-682B-E6BB47334C0F}"/>
              </a:ext>
            </a:extLst>
          </p:cNvPr>
          <p:cNvSpPr txBox="1"/>
          <p:nvPr/>
        </p:nvSpPr>
        <p:spPr>
          <a:xfrm>
            <a:off x="8031617" y="2672672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361966C-E42C-C897-06EC-8BE3E8AB2F89}"/>
              </a:ext>
            </a:extLst>
          </p:cNvPr>
          <p:cNvSpPr/>
          <p:nvPr/>
        </p:nvSpPr>
        <p:spPr>
          <a:xfrm>
            <a:off x="7180489" y="2755446"/>
            <a:ext cx="861332" cy="0"/>
          </a:xfrm>
          <a:custGeom>
            <a:avLst/>
            <a:gdLst>
              <a:gd name="connsiteX0" fmla="*/ 0 w 861332"/>
              <a:gd name="connsiteY0" fmla="*/ 0 h 0"/>
              <a:gd name="connsiteX1" fmla="*/ 861332 w 86133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1332">
                <a:moveTo>
                  <a:pt x="0" y="0"/>
                </a:moveTo>
                <a:lnTo>
                  <a:pt x="861332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9EAA68A3-17D4-52A9-2F3E-A5EAC4267094}"/>
              </a:ext>
            </a:extLst>
          </p:cNvPr>
          <p:cNvSpPr/>
          <p:nvPr/>
        </p:nvSpPr>
        <p:spPr>
          <a:xfrm flipV="1">
            <a:off x="6749823" y="2350499"/>
            <a:ext cx="1291998" cy="45719"/>
          </a:xfrm>
          <a:custGeom>
            <a:avLst/>
            <a:gdLst>
              <a:gd name="connsiteX0" fmla="*/ 0 w 861332"/>
              <a:gd name="connsiteY0" fmla="*/ 0 h 0"/>
              <a:gd name="connsiteX1" fmla="*/ 861332 w 86133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1332">
                <a:moveTo>
                  <a:pt x="0" y="0"/>
                </a:moveTo>
                <a:lnTo>
                  <a:pt x="861332" y="0"/>
                </a:lnTo>
              </a:path>
            </a:pathLst>
          </a:custGeom>
          <a:noFill/>
          <a:ln>
            <a:solidFill>
              <a:schemeClr val="accent5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2692400-4B45-5570-EAEE-10859857F463}"/>
              </a:ext>
            </a:extLst>
          </p:cNvPr>
          <p:cNvSpPr txBox="1"/>
          <p:nvPr/>
        </p:nvSpPr>
        <p:spPr>
          <a:xfrm>
            <a:off x="8003721" y="2275543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3AB3198-747C-F4EE-DBF3-0F4A28DC53A1}"/>
              </a:ext>
            </a:extLst>
          </p:cNvPr>
          <p:cNvSpPr/>
          <p:nvPr/>
        </p:nvSpPr>
        <p:spPr>
          <a:xfrm>
            <a:off x="6927396" y="2228850"/>
            <a:ext cx="1134836" cy="171450"/>
          </a:xfrm>
          <a:custGeom>
            <a:avLst/>
            <a:gdLst>
              <a:gd name="connsiteX0" fmla="*/ 0 w 1134836"/>
              <a:gd name="connsiteY0" fmla="*/ 171450 h 171450"/>
              <a:gd name="connsiteX1" fmla="*/ 0 w 1134836"/>
              <a:gd name="connsiteY1" fmla="*/ 0 h 171450"/>
              <a:gd name="connsiteX2" fmla="*/ 1134836 w 1134836"/>
              <a:gd name="connsiteY2" fmla="*/ 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34836" h="171450">
                <a:moveTo>
                  <a:pt x="0" y="171450"/>
                </a:moveTo>
                <a:lnTo>
                  <a:pt x="0" y="0"/>
                </a:lnTo>
                <a:lnTo>
                  <a:pt x="1134836" y="0"/>
                </a:lnTo>
              </a:path>
            </a:pathLst>
          </a:custGeom>
          <a:noFill/>
          <a:ln>
            <a:solidFill>
              <a:schemeClr val="accent5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0057717-6C2E-DABC-D426-E4D15CA1F060}"/>
              </a:ext>
            </a:extLst>
          </p:cNvPr>
          <p:cNvSpPr txBox="1"/>
          <p:nvPr/>
        </p:nvSpPr>
        <p:spPr>
          <a:xfrm>
            <a:off x="8010525" y="2124504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98282EB-F865-FFEB-F7DB-1C396738F718}"/>
              </a:ext>
            </a:extLst>
          </p:cNvPr>
          <p:cNvSpPr/>
          <p:nvPr/>
        </p:nvSpPr>
        <p:spPr>
          <a:xfrm>
            <a:off x="2628899" y="3645354"/>
            <a:ext cx="1469572" cy="991960"/>
          </a:xfrm>
          <a:custGeom>
            <a:avLst/>
            <a:gdLst>
              <a:gd name="connsiteX0" fmla="*/ 1726746 w 1726746"/>
              <a:gd name="connsiteY0" fmla="*/ 0 h 604157"/>
              <a:gd name="connsiteX1" fmla="*/ 0 w 1726746"/>
              <a:gd name="connsiteY1" fmla="*/ 604157 h 604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26746" h="604157">
                <a:moveTo>
                  <a:pt x="1726746" y="0"/>
                </a:moveTo>
                <a:lnTo>
                  <a:pt x="0" y="604157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06721F7-7AAE-8EF2-58BE-0CC312CC3A7F}"/>
              </a:ext>
            </a:extLst>
          </p:cNvPr>
          <p:cNvSpPr txBox="1"/>
          <p:nvPr/>
        </p:nvSpPr>
        <p:spPr>
          <a:xfrm>
            <a:off x="2036987" y="4604657"/>
            <a:ext cx="1668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Multispeed internal RC based clock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527B226-63E9-CEAF-B160-BEB907F68CA9}"/>
              </a:ext>
            </a:extLst>
          </p:cNvPr>
          <p:cNvSpPr txBox="1"/>
          <p:nvPr/>
        </p:nvSpPr>
        <p:spPr>
          <a:xfrm>
            <a:off x="1367514" y="3274703"/>
            <a:ext cx="1668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High speed internal RC based clock</a:t>
            </a: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76F2C9B0-CFFA-0F86-A18D-4E3E8590108F}"/>
              </a:ext>
            </a:extLst>
          </p:cNvPr>
          <p:cNvSpPr/>
          <p:nvPr/>
        </p:nvSpPr>
        <p:spPr>
          <a:xfrm>
            <a:off x="2820761" y="3000375"/>
            <a:ext cx="1285875" cy="489857"/>
          </a:xfrm>
          <a:custGeom>
            <a:avLst/>
            <a:gdLst>
              <a:gd name="connsiteX0" fmla="*/ 1285875 w 1285875"/>
              <a:gd name="connsiteY0" fmla="*/ 0 h 489857"/>
              <a:gd name="connsiteX1" fmla="*/ 0 w 1285875"/>
              <a:gd name="connsiteY1" fmla="*/ 489857 h 489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85875" h="489857">
                <a:moveTo>
                  <a:pt x="1285875" y="0"/>
                </a:moveTo>
                <a:lnTo>
                  <a:pt x="0" y="489857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2E7C1481-00A4-C3EE-69EE-C3366F98A0DD}"/>
              </a:ext>
            </a:extLst>
          </p:cNvPr>
          <p:cNvSpPr/>
          <p:nvPr/>
        </p:nvSpPr>
        <p:spPr>
          <a:xfrm>
            <a:off x="4657725" y="3020786"/>
            <a:ext cx="1020536" cy="0"/>
          </a:xfrm>
          <a:custGeom>
            <a:avLst/>
            <a:gdLst>
              <a:gd name="connsiteX0" fmla="*/ 0 w 1020536"/>
              <a:gd name="connsiteY0" fmla="*/ 0 h 0"/>
              <a:gd name="connsiteX1" fmla="*/ 1020536 w 1020536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0536">
                <a:moveTo>
                  <a:pt x="0" y="0"/>
                </a:moveTo>
                <a:lnTo>
                  <a:pt x="1020536" y="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98E8B90D-399D-F5EF-315C-3B0F1D12A318}"/>
              </a:ext>
            </a:extLst>
          </p:cNvPr>
          <p:cNvSpPr/>
          <p:nvPr/>
        </p:nvSpPr>
        <p:spPr>
          <a:xfrm>
            <a:off x="4400550" y="2853418"/>
            <a:ext cx="1592036" cy="1865539"/>
          </a:xfrm>
          <a:custGeom>
            <a:avLst/>
            <a:gdLst>
              <a:gd name="connsiteX0" fmla="*/ 0 w 1592036"/>
              <a:gd name="connsiteY0" fmla="*/ 1865539 h 1865539"/>
              <a:gd name="connsiteX1" fmla="*/ 673554 w 1592036"/>
              <a:gd name="connsiteY1" fmla="*/ 1865539 h 1865539"/>
              <a:gd name="connsiteX2" fmla="*/ 673554 w 1592036"/>
              <a:gd name="connsiteY2" fmla="*/ 0 h 1865539"/>
              <a:gd name="connsiteX3" fmla="*/ 1592036 w 1592036"/>
              <a:gd name="connsiteY3" fmla="*/ 0 h 1865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2036" h="1865539">
                <a:moveTo>
                  <a:pt x="0" y="1865539"/>
                </a:moveTo>
                <a:lnTo>
                  <a:pt x="673554" y="1865539"/>
                </a:lnTo>
                <a:lnTo>
                  <a:pt x="673554" y="0"/>
                </a:lnTo>
                <a:lnTo>
                  <a:pt x="1592036" y="0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77890F-972A-CA8E-7545-CF1576891ECD}"/>
              </a:ext>
            </a:extLst>
          </p:cNvPr>
          <p:cNvSpPr txBox="1"/>
          <p:nvPr/>
        </p:nvSpPr>
        <p:spPr>
          <a:xfrm>
            <a:off x="3880417" y="4139880"/>
            <a:ext cx="8899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/2,x10, /2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07E7F7A-0DDC-E123-329D-F0247989A411}"/>
              </a:ext>
            </a:extLst>
          </p:cNvPr>
          <p:cNvSpPr txBox="1"/>
          <p:nvPr/>
        </p:nvSpPr>
        <p:spPr>
          <a:xfrm>
            <a:off x="6410326" y="2065403"/>
            <a:ext cx="3701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/1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CA2ABFE-A6AA-9EA5-3904-0141D6ED9644}"/>
              </a:ext>
            </a:extLst>
          </p:cNvPr>
          <p:cNvSpPr/>
          <p:nvPr/>
        </p:nvSpPr>
        <p:spPr>
          <a:xfrm>
            <a:off x="4865915" y="2075769"/>
            <a:ext cx="1445077" cy="320449"/>
          </a:xfrm>
          <a:custGeom>
            <a:avLst/>
            <a:gdLst>
              <a:gd name="connsiteX0" fmla="*/ 191860 w 191860"/>
              <a:gd name="connsiteY0" fmla="*/ 526597 h 526597"/>
              <a:gd name="connsiteX1" fmla="*/ 191860 w 191860"/>
              <a:gd name="connsiteY1" fmla="*/ 0 h 526597"/>
              <a:gd name="connsiteX2" fmla="*/ 0 w 191860"/>
              <a:gd name="connsiteY2" fmla="*/ 0 h 526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1860" h="526597">
                <a:moveTo>
                  <a:pt x="191860" y="526597"/>
                </a:moveTo>
                <a:lnTo>
                  <a:pt x="191860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A4B18132-128C-2CB0-52ED-80C36742AC63}"/>
              </a:ext>
            </a:extLst>
          </p:cNvPr>
          <p:cNvSpPr/>
          <p:nvPr/>
        </p:nvSpPr>
        <p:spPr>
          <a:xfrm>
            <a:off x="947058" y="2024742"/>
            <a:ext cx="3350080" cy="45719"/>
          </a:xfrm>
          <a:custGeom>
            <a:avLst/>
            <a:gdLst>
              <a:gd name="connsiteX0" fmla="*/ 3845379 w 3845379"/>
              <a:gd name="connsiteY0" fmla="*/ 0 h 0"/>
              <a:gd name="connsiteX1" fmla="*/ 0 w 384537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845379">
                <a:moveTo>
                  <a:pt x="3845379" y="0"/>
                </a:moveTo>
                <a:lnTo>
                  <a:pt x="0" y="0"/>
                </a:lnTo>
              </a:path>
            </a:pathLst>
          </a:custGeom>
          <a:noFill/>
          <a:ln>
            <a:solidFill>
              <a:schemeClr val="accent2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DDA921C-8839-E09B-D902-556189638A66}"/>
              </a:ext>
            </a:extLst>
          </p:cNvPr>
          <p:cNvSpPr txBox="1"/>
          <p:nvPr/>
        </p:nvSpPr>
        <p:spPr>
          <a:xfrm>
            <a:off x="387804" y="2056432"/>
            <a:ext cx="2321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RCC_MCO: Master clock output</a:t>
            </a:r>
          </a:p>
          <a:p>
            <a:r>
              <a:rPr lang="en-GB" sz="1200" dirty="0"/>
              <a:t>PA8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05CDBCC-6D79-0069-2DEB-351A9F6A5F88}"/>
              </a:ext>
            </a:extLst>
          </p:cNvPr>
          <p:cNvSpPr/>
          <p:nvPr/>
        </p:nvSpPr>
        <p:spPr>
          <a:xfrm>
            <a:off x="4612821" y="2024743"/>
            <a:ext cx="183697" cy="0"/>
          </a:xfrm>
          <a:custGeom>
            <a:avLst/>
            <a:gdLst>
              <a:gd name="connsiteX0" fmla="*/ 183697 w 183697"/>
              <a:gd name="connsiteY0" fmla="*/ 0 h 0"/>
              <a:gd name="connsiteX1" fmla="*/ 0 w 183697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3697">
                <a:moveTo>
                  <a:pt x="183697" y="0"/>
                </a:moveTo>
                <a:lnTo>
                  <a:pt x="0" y="0"/>
                </a:lnTo>
              </a:path>
            </a:pathLst>
          </a:custGeom>
          <a:noFill/>
          <a:ln w="28575">
            <a:solidFill>
              <a:schemeClr val="accent3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FE39073-A38A-968A-55B3-E1FF6099745F}"/>
              </a:ext>
            </a:extLst>
          </p:cNvPr>
          <p:cNvSpPr txBox="1"/>
          <p:nvPr/>
        </p:nvSpPr>
        <p:spPr>
          <a:xfrm>
            <a:off x="4227741" y="1762004"/>
            <a:ext cx="5034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/16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BE79A03-EB4B-D50E-28DD-384089C04FDC}"/>
              </a:ext>
            </a:extLst>
          </p:cNvPr>
          <p:cNvSpPr txBox="1"/>
          <p:nvPr/>
        </p:nvSpPr>
        <p:spPr>
          <a:xfrm>
            <a:off x="465364" y="1910487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00B050"/>
                </a:solidFill>
              </a:rPr>
              <a:t>2.5MHz</a:t>
            </a:r>
          </a:p>
        </p:txBody>
      </p:sp>
    </p:spTree>
    <p:extLst>
      <p:ext uri="{BB962C8B-B14F-4D97-AF65-F5344CB8AC3E}">
        <p14:creationId xmlns:p14="http://schemas.microsoft.com/office/powerpoint/2010/main" val="3526822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F8B290-75A2-4114-7671-78FE503D93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42" t="10214" r="33007" b="9122"/>
          <a:stretch/>
        </p:blipFill>
        <p:spPr>
          <a:xfrm>
            <a:off x="1851890" y="835890"/>
            <a:ext cx="6234545" cy="532476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DB5827-253C-7AE0-679A-E92A67449FEB}"/>
              </a:ext>
            </a:extLst>
          </p:cNvPr>
          <p:cNvSpPr txBox="1"/>
          <p:nvPr/>
        </p:nvSpPr>
        <p:spPr>
          <a:xfrm>
            <a:off x="646545" y="184727"/>
            <a:ext cx="196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STM32L476VCT6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8F54221-5B13-8506-41BA-F29823F8D493}"/>
              </a:ext>
            </a:extLst>
          </p:cNvPr>
          <p:cNvSpPr/>
          <p:nvPr/>
        </p:nvSpPr>
        <p:spPr>
          <a:xfrm>
            <a:off x="7768318" y="2959554"/>
            <a:ext cx="885825" cy="0"/>
          </a:xfrm>
          <a:custGeom>
            <a:avLst/>
            <a:gdLst>
              <a:gd name="connsiteX0" fmla="*/ 0 w 885825"/>
              <a:gd name="connsiteY0" fmla="*/ 0 h 0"/>
              <a:gd name="connsiteX1" fmla="*/ 885825 w 8858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85825">
                <a:moveTo>
                  <a:pt x="0" y="0"/>
                </a:moveTo>
                <a:lnTo>
                  <a:pt x="885825" y="0"/>
                </a:ln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D4095A-0FEC-0AE6-38B2-9CC2A78F0615}"/>
              </a:ext>
            </a:extLst>
          </p:cNvPr>
          <p:cNvSpPr txBox="1"/>
          <p:nvPr/>
        </p:nvSpPr>
        <p:spPr>
          <a:xfrm>
            <a:off x="8654143" y="2804432"/>
            <a:ext cx="1347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RCC_MCO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00EAFC-FB4D-3C57-84B1-E73B05B7FB2F}"/>
              </a:ext>
            </a:extLst>
          </p:cNvPr>
          <p:cNvSpPr txBox="1"/>
          <p:nvPr/>
        </p:nvSpPr>
        <p:spPr>
          <a:xfrm>
            <a:off x="9209313" y="3126921"/>
            <a:ext cx="2890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400ns period = 2.5MHz </a:t>
            </a:r>
          </a:p>
        </p:txBody>
      </p:sp>
    </p:spTree>
    <p:extLst>
      <p:ext uri="{BB962C8B-B14F-4D97-AF65-F5344CB8AC3E}">
        <p14:creationId xmlns:p14="http://schemas.microsoft.com/office/powerpoint/2010/main" val="592918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08A3670-B13E-CCF7-91C7-8F8EC4C0655A}"/>
              </a:ext>
            </a:extLst>
          </p:cNvPr>
          <p:cNvSpPr txBox="1"/>
          <p:nvPr/>
        </p:nvSpPr>
        <p:spPr>
          <a:xfrm>
            <a:off x="493939" y="322489"/>
            <a:ext cx="2257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TIM1 configuration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0B4A39-2E08-5AEF-CB8E-AA42A07145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36" t="13081" r="54131" b="21898"/>
          <a:stretch/>
        </p:blipFill>
        <p:spPr>
          <a:xfrm>
            <a:off x="346981" y="889908"/>
            <a:ext cx="3637190" cy="43352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2760BB-747D-737C-6F34-0645E336AA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869" t="17382" r="34093" b="5458"/>
          <a:stretch/>
        </p:blipFill>
        <p:spPr>
          <a:xfrm>
            <a:off x="5591631" y="278246"/>
            <a:ext cx="5232400" cy="6301507"/>
          </a:xfrm>
          <a:prstGeom prst="rect">
            <a:avLst/>
          </a:pr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7C1DE2F-637D-B016-EF2B-C44C8FA226CB}"/>
              </a:ext>
            </a:extLst>
          </p:cNvPr>
          <p:cNvSpPr/>
          <p:nvPr/>
        </p:nvSpPr>
        <p:spPr>
          <a:xfrm>
            <a:off x="7144327" y="618836"/>
            <a:ext cx="1727200" cy="0"/>
          </a:xfrm>
          <a:custGeom>
            <a:avLst/>
            <a:gdLst>
              <a:gd name="connsiteX0" fmla="*/ 0 w 1727200"/>
              <a:gd name="connsiteY0" fmla="*/ 0 h 0"/>
              <a:gd name="connsiteX1" fmla="*/ 1727200 w 17272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27200">
                <a:moveTo>
                  <a:pt x="0" y="0"/>
                </a:moveTo>
                <a:lnTo>
                  <a:pt x="1727200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397E50-2888-D9F9-AC05-6D9BCBA83064}"/>
              </a:ext>
            </a:extLst>
          </p:cNvPr>
          <p:cNvSpPr txBox="1"/>
          <p:nvPr/>
        </p:nvSpPr>
        <p:spPr>
          <a:xfrm>
            <a:off x="6435498" y="584099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0A53FC9-004B-4533-9178-92C267E2ACEF}"/>
              </a:ext>
            </a:extLst>
          </p:cNvPr>
          <p:cNvSpPr/>
          <p:nvPr/>
        </p:nvSpPr>
        <p:spPr>
          <a:xfrm>
            <a:off x="7311118" y="1383846"/>
            <a:ext cx="1996168" cy="1314450"/>
          </a:xfrm>
          <a:custGeom>
            <a:avLst/>
            <a:gdLst>
              <a:gd name="connsiteX0" fmla="*/ 1898196 w 1996168"/>
              <a:gd name="connsiteY0" fmla="*/ 0 h 1314450"/>
              <a:gd name="connsiteX1" fmla="*/ 1898196 w 1996168"/>
              <a:gd name="connsiteY1" fmla="*/ 0 h 1314450"/>
              <a:gd name="connsiteX2" fmla="*/ 1996168 w 1996168"/>
              <a:gd name="connsiteY2" fmla="*/ 0 h 1314450"/>
              <a:gd name="connsiteX3" fmla="*/ 1996168 w 1996168"/>
              <a:gd name="connsiteY3" fmla="*/ 828675 h 1314450"/>
              <a:gd name="connsiteX4" fmla="*/ 0 w 1996168"/>
              <a:gd name="connsiteY4" fmla="*/ 828675 h 1314450"/>
              <a:gd name="connsiteX5" fmla="*/ 0 w 1996168"/>
              <a:gd name="connsiteY5" fmla="*/ 1314450 h 1314450"/>
              <a:gd name="connsiteX6" fmla="*/ 400050 w 1996168"/>
              <a:gd name="connsiteY6" fmla="*/ 1314450 h 131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96168" h="1314450">
                <a:moveTo>
                  <a:pt x="1898196" y="0"/>
                </a:moveTo>
                <a:lnTo>
                  <a:pt x="1898196" y="0"/>
                </a:lnTo>
                <a:lnTo>
                  <a:pt x="1996168" y="0"/>
                </a:lnTo>
                <a:lnTo>
                  <a:pt x="1996168" y="828675"/>
                </a:lnTo>
                <a:lnTo>
                  <a:pt x="0" y="828675"/>
                </a:lnTo>
                <a:lnTo>
                  <a:pt x="0" y="1314450"/>
                </a:lnTo>
                <a:lnTo>
                  <a:pt x="400050" y="131445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B76C97-ACB0-4C11-9A18-4557A860A0EF}"/>
              </a:ext>
            </a:extLst>
          </p:cNvPr>
          <p:cNvSpPr txBox="1"/>
          <p:nvPr/>
        </p:nvSpPr>
        <p:spPr>
          <a:xfrm>
            <a:off x="7613879" y="2451843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1000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6746F6-5A94-6CD9-997E-9C77A529003C}"/>
              </a:ext>
            </a:extLst>
          </p:cNvPr>
          <p:cNvSpPr txBox="1"/>
          <p:nvPr/>
        </p:nvSpPr>
        <p:spPr>
          <a:xfrm>
            <a:off x="7952015" y="2498357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40kHz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4A504F-A03A-FC6C-93E4-B395A7669E77}"/>
              </a:ext>
            </a:extLst>
          </p:cNvPr>
          <p:cNvSpPr txBox="1"/>
          <p:nvPr/>
        </p:nvSpPr>
        <p:spPr>
          <a:xfrm>
            <a:off x="8583736" y="2171535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999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180536-1193-FBE2-6E6A-F4014E650F0B}"/>
              </a:ext>
            </a:extLst>
          </p:cNvPr>
          <p:cNvSpPr txBox="1"/>
          <p:nvPr/>
        </p:nvSpPr>
        <p:spPr>
          <a:xfrm>
            <a:off x="9049887" y="2451843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40Hz</a:t>
            </a:r>
          </a:p>
        </p:txBody>
      </p:sp>
    </p:spTree>
    <p:extLst>
      <p:ext uri="{BB962C8B-B14F-4D97-AF65-F5344CB8AC3E}">
        <p14:creationId xmlns:p14="http://schemas.microsoft.com/office/powerpoint/2010/main" val="3783613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7B86FC-E27B-3A71-8E1F-47B55D53068A}"/>
              </a:ext>
            </a:extLst>
          </p:cNvPr>
          <p:cNvSpPr txBox="1"/>
          <p:nvPr/>
        </p:nvSpPr>
        <p:spPr>
          <a:xfrm>
            <a:off x="987879" y="3159579"/>
            <a:ext cx="1453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40MHz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8F371D-6683-4229-79C8-F7867E36AF47}"/>
              </a:ext>
            </a:extLst>
          </p:cNvPr>
          <p:cNvSpPr/>
          <p:nvPr/>
        </p:nvSpPr>
        <p:spPr>
          <a:xfrm>
            <a:off x="2098222" y="2947308"/>
            <a:ext cx="1592035" cy="11879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Prescsaler</a:t>
            </a:r>
            <a:endParaRPr lang="en-GB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71E8C87B-4F24-8354-8A29-56B77C075187}"/>
              </a:ext>
            </a:extLst>
          </p:cNvPr>
          <p:cNvSpPr/>
          <p:nvPr/>
        </p:nvSpPr>
        <p:spPr>
          <a:xfrm>
            <a:off x="1008289" y="3547383"/>
            <a:ext cx="1089933" cy="0"/>
          </a:xfrm>
          <a:custGeom>
            <a:avLst/>
            <a:gdLst>
              <a:gd name="connsiteX0" fmla="*/ 0 w 1089933"/>
              <a:gd name="connsiteY0" fmla="*/ 0 h 0"/>
              <a:gd name="connsiteX1" fmla="*/ 1089933 w 108993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89933">
                <a:moveTo>
                  <a:pt x="0" y="0"/>
                </a:moveTo>
                <a:lnTo>
                  <a:pt x="1089933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17DAFA9-79CC-9521-6AA2-FD99FD025205}"/>
              </a:ext>
            </a:extLst>
          </p:cNvPr>
          <p:cNvSpPr/>
          <p:nvPr/>
        </p:nvSpPr>
        <p:spPr>
          <a:xfrm>
            <a:off x="3690257" y="3547383"/>
            <a:ext cx="1089933" cy="0"/>
          </a:xfrm>
          <a:custGeom>
            <a:avLst/>
            <a:gdLst>
              <a:gd name="connsiteX0" fmla="*/ 0 w 1089933"/>
              <a:gd name="connsiteY0" fmla="*/ 0 h 0"/>
              <a:gd name="connsiteX1" fmla="*/ 1089933 w 108993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89933">
                <a:moveTo>
                  <a:pt x="0" y="0"/>
                </a:moveTo>
                <a:lnTo>
                  <a:pt x="1089933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9082F5-5A73-6E26-6B70-72C3D3AE90D7}"/>
              </a:ext>
            </a:extLst>
          </p:cNvPr>
          <p:cNvSpPr/>
          <p:nvPr/>
        </p:nvSpPr>
        <p:spPr>
          <a:xfrm>
            <a:off x="4800600" y="2947308"/>
            <a:ext cx="1592035" cy="11879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Timer 1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32C78EE-C2F2-1A56-2831-644CCF24B41D}"/>
              </a:ext>
            </a:extLst>
          </p:cNvPr>
          <p:cNvSpPr/>
          <p:nvPr/>
        </p:nvSpPr>
        <p:spPr>
          <a:xfrm>
            <a:off x="2828925" y="2457451"/>
            <a:ext cx="0" cy="510268"/>
          </a:xfrm>
          <a:custGeom>
            <a:avLst/>
            <a:gdLst>
              <a:gd name="connsiteX0" fmla="*/ 0 w 0"/>
              <a:gd name="connsiteY0" fmla="*/ 0 h 510268"/>
              <a:gd name="connsiteX1" fmla="*/ 0 w 0"/>
              <a:gd name="connsiteY1" fmla="*/ 510268 h 510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10268">
                <a:moveTo>
                  <a:pt x="0" y="0"/>
                </a:moveTo>
                <a:lnTo>
                  <a:pt x="0" y="510268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16AF43-AB15-E104-A779-37C157AFD63C}"/>
              </a:ext>
            </a:extLst>
          </p:cNvPr>
          <p:cNvSpPr txBox="1"/>
          <p:nvPr/>
        </p:nvSpPr>
        <p:spPr>
          <a:xfrm>
            <a:off x="2469697" y="2081894"/>
            <a:ext cx="88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/39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1346D5-EACD-7774-92A6-63530B4A5D3D}"/>
              </a:ext>
            </a:extLst>
          </p:cNvPr>
          <p:cNvSpPr txBox="1"/>
          <p:nvPr/>
        </p:nvSpPr>
        <p:spPr>
          <a:xfrm>
            <a:off x="3798433" y="3079595"/>
            <a:ext cx="881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CK-CNT</a:t>
            </a:r>
          </a:p>
          <a:p>
            <a:pPr algn="ctr"/>
            <a:r>
              <a:rPr lang="en-GB" sz="1200" dirty="0"/>
              <a:t>1MHz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10CDB6-F68C-C68F-3113-CF09BED1DE91}"/>
              </a:ext>
            </a:extLst>
          </p:cNvPr>
          <p:cNvSpPr/>
          <p:nvPr/>
        </p:nvSpPr>
        <p:spPr>
          <a:xfrm>
            <a:off x="4800600" y="1868653"/>
            <a:ext cx="1592035" cy="61737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Reload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25D7181-F851-8E55-467C-53A9EE4020B1}"/>
              </a:ext>
            </a:extLst>
          </p:cNvPr>
          <p:cNvSpPr/>
          <p:nvPr/>
        </p:nvSpPr>
        <p:spPr>
          <a:xfrm>
            <a:off x="5543550" y="2506437"/>
            <a:ext cx="0" cy="444953"/>
          </a:xfrm>
          <a:custGeom>
            <a:avLst/>
            <a:gdLst>
              <a:gd name="connsiteX0" fmla="*/ 0 w 0"/>
              <a:gd name="connsiteY0" fmla="*/ 444953 h 444953"/>
              <a:gd name="connsiteX1" fmla="*/ 0 w 0"/>
              <a:gd name="connsiteY1" fmla="*/ 0 h 444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44953">
                <a:moveTo>
                  <a:pt x="0" y="444953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AAE53D9-3DA6-4251-C840-49789A979D06}"/>
              </a:ext>
            </a:extLst>
          </p:cNvPr>
          <p:cNvSpPr/>
          <p:nvPr/>
        </p:nvSpPr>
        <p:spPr>
          <a:xfrm>
            <a:off x="6413047" y="2216604"/>
            <a:ext cx="1089932" cy="0"/>
          </a:xfrm>
          <a:custGeom>
            <a:avLst/>
            <a:gdLst>
              <a:gd name="connsiteX0" fmla="*/ 0 w 1089932"/>
              <a:gd name="connsiteY0" fmla="*/ 0 h 0"/>
              <a:gd name="connsiteX1" fmla="*/ 1089932 w 108993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89932">
                <a:moveTo>
                  <a:pt x="0" y="0"/>
                </a:moveTo>
                <a:lnTo>
                  <a:pt x="1089932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323EAEC-00BA-0A45-16F8-4006C78DA158}"/>
              </a:ext>
            </a:extLst>
          </p:cNvPr>
          <p:cNvSpPr/>
          <p:nvPr/>
        </p:nvSpPr>
        <p:spPr>
          <a:xfrm>
            <a:off x="6380389" y="2208440"/>
            <a:ext cx="387804" cy="934811"/>
          </a:xfrm>
          <a:custGeom>
            <a:avLst/>
            <a:gdLst>
              <a:gd name="connsiteX0" fmla="*/ 387804 w 387804"/>
              <a:gd name="connsiteY0" fmla="*/ 0 h 934811"/>
              <a:gd name="connsiteX1" fmla="*/ 387804 w 387804"/>
              <a:gd name="connsiteY1" fmla="*/ 934811 h 934811"/>
              <a:gd name="connsiteX2" fmla="*/ 0 w 387804"/>
              <a:gd name="connsiteY2" fmla="*/ 934811 h 934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7804" h="934811">
                <a:moveTo>
                  <a:pt x="387804" y="0"/>
                </a:moveTo>
                <a:lnTo>
                  <a:pt x="387804" y="934811"/>
                </a:lnTo>
                <a:lnTo>
                  <a:pt x="0" y="934811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883835-3F2F-C08C-D0A6-2542345B342A}"/>
              </a:ext>
            </a:extLst>
          </p:cNvPr>
          <p:cNvSpPr txBox="1"/>
          <p:nvPr/>
        </p:nvSpPr>
        <p:spPr>
          <a:xfrm>
            <a:off x="6367464" y="3105542"/>
            <a:ext cx="649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RST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2AD783E-669A-86A7-61C4-A24D93A0F63F}"/>
              </a:ext>
            </a:extLst>
          </p:cNvPr>
          <p:cNvSpPr/>
          <p:nvPr/>
        </p:nvSpPr>
        <p:spPr>
          <a:xfrm>
            <a:off x="5508172" y="1358385"/>
            <a:ext cx="0" cy="510268"/>
          </a:xfrm>
          <a:custGeom>
            <a:avLst/>
            <a:gdLst>
              <a:gd name="connsiteX0" fmla="*/ 0 w 0"/>
              <a:gd name="connsiteY0" fmla="*/ 0 h 510268"/>
              <a:gd name="connsiteX1" fmla="*/ 0 w 0"/>
              <a:gd name="connsiteY1" fmla="*/ 510268 h 510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10268">
                <a:moveTo>
                  <a:pt x="0" y="0"/>
                </a:moveTo>
                <a:lnTo>
                  <a:pt x="0" y="510268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9D8586A-AC78-E628-8BCF-21F2206131D8}"/>
              </a:ext>
            </a:extLst>
          </p:cNvPr>
          <p:cNvSpPr txBox="1"/>
          <p:nvPr/>
        </p:nvSpPr>
        <p:spPr>
          <a:xfrm>
            <a:off x="5065259" y="1086055"/>
            <a:ext cx="88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999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D47FC52-BC39-F693-149F-25B407D923BC}"/>
              </a:ext>
            </a:extLst>
          </p:cNvPr>
          <p:cNvSpPr txBox="1"/>
          <p:nvPr/>
        </p:nvSpPr>
        <p:spPr>
          <a:xfrm>
            <a:off x="7417254" y="1792061"/>
            <a:ext cx="11511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Update event</a:t>
            </a:r>
          </a:p>
          <a:p>
            <a:r>
              <a:rPr lang="en-GB" sz="1800" dirty="0"/>
              <a:t>1kHz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09776C0-9A08-CFCA-9EF8-DAEE9B4B5064}"/>
              </a:ext>
            </a:extLst>
          </p:cNvPr>
          <p:cNvSpPr/>
          <p:nvPr/>
        </p:nvSpPr>
        <p:spPr>
          <a:xfrm>
            <a:off x="5572125" y="4118882"/>
            <a:ext cx="0" cy="575582"/>
          </a:xfrm>
          <a:custGeom>
            <a:avLst/>
            <a:gdLst>
              <a:gd name="connsiteX0" fmla="*/ 0 w 0"/>
              <a:gd name="connsiteY0" fmla="*/ 0 h 575582"/>
              <a:gd name="connsiteX1" fmla="*/ 0 w 0"/>
              <a:gd name="connsiteY1" fmla="*/ 575582 h 575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75582">
                <a:moveTo>
                  <a:pt x="0" y="0"/>
                </a:moveTo>
                <a:lnTo>
                  <a:pt x="0" y="575582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7799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61ACD8-0778-9F55-CA2A-FF8FCA0961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33" t="33592" r="19676" b="11674"/>
          <a:stretch/>
        </p:blipFill>
        <p:spPr>
          <a:xfrm>
            <a:off x="1538968" y="223429"/>
            <a:ext cx="9297573" cy="6488703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606C4165-64CD-1430-7F8F-8A4C657F2030}"/>
              </a:ext>
            </a:extLst>
          </p:cNvPr>
          <p:cNvSpPr/>
          <p:nvPr/>
        </p:nvSpPr>
        <p:spPr>
          <a:xfrm>
            <a:off x="4698546" y="1779814"/>
            <a:ext cx="297997" cy="27350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552F9106-BCC2-7893-332B-9E8A10CD3E5C}"/>
              </a:ext>
            </a:extLst>
          </p:cNvPr>
          <p:cNvSpPr/>
          <p:nvPr/>
        </p:nvSpPr>
        <p:spPr>
          <a:xfrm>
            <a:off x="9050111" y="2853418"/>
            <a:ext cx="702128" cy="0"/>
          </a:xfrm>
          <a:custGeom>
            <a:avLst/>
            <a:gdLst>
              <a:gd name="connsiteX0" fmla="*/ 0 w 702128"/>
              <a:gd name="connsiteY0" fmla="*/ 0 h 0"/>
              <a:gd name="connsiteX1" fmla="*/ 702128 w 70212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2128">
                <a:moveTo>
                  <a:pt x="0" y="0"/>
                </a:moveTo>
                <a:lnTo>
                  <a:pt x="702128" y="0"/>
                </a:ln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61BB64-20E6-0697-6E97-CA64D40AFB6A}"/>
              </a:ext>
            </a:extLst>
          </p:cNvPr>
          <p:cNvSpPr txBox="1"/>
          <p:nvPr/>
        </p:nvSpPr>
        <p:spPr>
          <a:xfrm>
            <a:off x="9919606" y="492970"/>
            <a:ext cx="157570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PD0: HSD1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44E5C55-F8F4-0747-D6DD-1B6C09672D01}"/>
              </a:ext>
            </a:extLst>
          </p:cNvPr>
          <p:cNvSpPr/>
          <p:nvPr/>
        </p:nvSpPr>
        <p:spPr>
          <a:xfrm>
            <a:off x="7462157" y="677636"/>
            <a:ext cx="2412547" cy="175532"/>
          </a:xfrm>
          <a:custGeom>
            <a:avLst/>
            <a:gdLst>
              <a:gd name="connsiteX0" fmla="*/ 0 w 2412547"/>
              <a:gd name="connsiteY0" fmla="*/ 175532 h 175532"/>
              <a:gd name="connsiteX1" fmla="*/ 0 w 2412547"/>
              <a:gd name="connsiteY1" fmla="*/ 0 h 175532"/>
              <a:gd name="connsiteX2" fmla="*/ 2412547 w 2412547"/>
              <a:gd name="connsiteY2" fmla="*/ 0 h 17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12547" h="175532">
                <a:moveTo>
                  <a:pt x="0" y="175532"/>
                </a:moveTo>
                <a:lnTo>
                  <a:pt x="0" y="0"/>
                </a:lnTo>
                <a:lnTo>
                  <a:pt x="2412547" y="0"/>
                </a:lnTo>
              </a:path>
            </a:pathLst>
          </a:custGeom>
          <a:noFill/>
          <a:ln>
            <a:solidFill>
              <a:schemeClr val="accent3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0896E0-6227-249C-DA5C-CDA29734204C}"/>
              </a:ext>
            </a:extLst>
          </p:cNvPr>
          <p:cNvSpPr txBox="1"/>
          <p:nvPr/>
        </p:nvSpPr>
        <p:spPr>
          <a:xfrm>
            <a:off x="9990363" y="2854779"/>
            <a:ext cx="157570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RCC_MCO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1CD2F7DF-9252-1761-C230-A7A684458BB9}"/>
              </a:ext>
            </a:extLst>
          </p:cNvPr>
          <p:cNvSpPr/>
          <p:nvPr/>
        </p:nvSpPr>
        <p:spPr>
          <a:xfrm>
            <a:off x="3331029" y="6082393"/>
            <a:ext cx="1738992" cy="155121"/>
          </a:xfrm>
          <a:custGeom>
            <a:avLst/>
            <a:gdLst>
              <a:gd name="connsiteX0" fmla="*/ 1738992 w 1738992"/>
              <a:gd name="connsiteY0" fmla="*/ 0 h 155121"/>
              <a:gd name="connsiteX1" fmla="*/ 1738992 w 1738992"/>
              <a:gd name="connsiteY1" fmla="*/ 155121 h 155121"/>
              <a:gd name="connsiteX2" fmla="*/ 0 w 1738992"/>
              <a:gd name="connsiteY2" fmla="*/ 155121 h 155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38992" h="155121">
                <a:moveTo>
                  <a:pt x="1738992" y="0"/>
                </a:moveTo>
                <a:lnTo>
                  <a:pt x="1738992" y="155121"/>
                </a:lnTo>
                <a:lnTo>
                  <a:pt x="0" y="155121"/>
                </a:ln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D7205AA-440C-4D30-313B-E870808D5728}"/>
              </a:ext>
            </a:extLst>
          </p:cNvPr>
          <p:cNvSpPr/>
          <p:nvPr/>
        </p:nvSpPr>
        <p:spPr>
          <a:xfrm>
            <a:off x="3343275" y="6094639"/>
            <a:ext cx="1885950" cy="322490"/>
          </a:xfrm>
          <a:custGeom>
            <a:avLst/>
            <a:gdLst>
              <a:gd name="connsiteX0" fmla="*/ 1885950 w 1885950"/>
              <a:gd name="connsiteY0" fmla="*/ 0 h 322490"/>
              <a:gd name="connsiteX1" fmla="*/ 1885950 w 1885950"/>
              <a:gd name="connsiteY1" fmla="*/ 322490 h 322490"/>
              <a:gd name="connsiteX2" fmla="*/ 0 w 1885950"/>
              <a:gd name="connsiteY2" fmla="*/ 322490 h 322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85950" h="322490">
                <a:moveTo>
                  <a:pt x="1885950" y="0"/>
                </a:moveTo>
                <a:lnTo>
                  <a:pt x="1885950" y="322490"/>
                </a:lnTo>
                <a:lnTo>
                  <a:pt x="0" y="322490"/>
                </a:ln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52F9C2-B93E-1BF3-A1C3-582340AEECE7}"/>
              </a:ext>
            </a:extLst>
          </p:cNvPr>
          <p:cNvSpPr txBox="1"/>
          <p:nvPr/>
        </p:nvSpPr>
        <p:spPr>
          <a:xfrm>
            <a:off x="2672257" y="6047797"/>
            <a:ext cx="1029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DAC1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D2C832-4EF3-7B7F-4CD0-17B5BB4130E5}"/>
              </a:ext>
            </a:extLst>
          </p:cNvPr>
          <p:cNvSpPr txBox="1"/>
          <p:nvPr/>
        </p:nvSpPr>
        <p:spPr>
          <a:xfrm>
            <a:off x="2672257" y="6272110"/>
            <a:ext cx="1029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DAC2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D495C55-C33E-706A-DC7B-17E346F292BA}"/>
              </a:ext>
            </a:extLst>
          </p:cNvPr>
          <p:cNvSpPr/>
          <p:nvPr/>
        </p:nvSpPr>
        <p:spPr>
          <a:xfrm>
            <a:off x="2881993" y="751114"/>
            <a:ext cx="2347232" cy="102054"/>
          </a:xfrm>
          <a:custGeom>
            <a:avLst/>
            <a:gdLst>
              <a:gd name="connsiteX0" fmla="*/ 2347232 w 2347232"/>
              <a:gd name="connsiteY0" fmla="*/ 102054 h 102054"/>
              <a:gd name="connsiteX1" fmla="*/ 2347232 w 2347232"/>
              <a:gd name="connsiteY1" fmla="*/ 0 h 102054"/>
              <a:gd name="connsiteX2" fmla="*/ 0 w 2347232"/>
              <a:gd name="connsiteY2" fmla="*/ 0 h 102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7232" h="102054">
                <a:moveTo>
                  <a:pt x="2347232" y="102054"/>
                </a:moveTo>
                <a:lnTo>
                  <a:pt x="2347232" y="0"/>
                </a:ln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43B6BD-C3E3-40CA-DB9F-76F4A38C45F5}"/>
              </a:ext>
            </a:extLst>
          </p:cNvPr>
          <p:cNvSpPr txBox="1"/>
          <p:nvPr/>
        </p:nvSpPr>
        <p:spPr>
          <a:xfrm>
            <a:off x="1955347" y="566448"/>
            <a:ext cx="1375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CAN_TX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9DB5ACD-9EE1-EE36-E3EC-2BCF5BFBB16B}"/>
              </a:ext>
            </a:extLst>
          </p:cNvPr>
          <p:cNvSpPr/>
          <p:nvPr/>
        </p:nvSpPr>
        <p:spPr>
          <a:xfrm>
            <a:off x="2928938" y="183696"/>
            <a:ext cx="2412547" cy="669472"/>
          </a:xfrm>
          <a:custGeom>
            <a:avLst/>
            <a:gdLst>
              <a:gd name="connsiteX0" fmla="*/ 2347232 w 2347232"/>
              <a:gd name="connsiteY0" fmla="*/ 102054 h 102054"/>
              <a:gd name="connsiteX1" fmla="*/ 2347232 w 2347232"/>
              <a:gd name="connsiteY1" fmla="*/ 0 h 102054"/>
              <a:gd name="connsiteX2" fmla="*/ 0 w 2347232"/>
              <a:gd name="connsiteY2" fmla="*/ 0 h 102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7232" h="102054">
                <a:moveTo>
                  <a:pt x="2347232" y="102054"/>
                </a:moveTo>
                <a:lnTo>
                  <a:pt x="2347232" y="0"/>
                </a:lnTo>
                <a:lnTo>
                  <a:pt x="0" y="0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244D66-6ED5-B965-7761-4F66EF28CE84}"/>
              </a:ext>
            </a:extLst>
          </p:cNvPr>
          <p:cNvSpPr txBox="1"/>
          <p:nvPr/>
        </p:nvSpPr>
        <p:spPr>
          <a:xfrm>
            <a:off x="1984416" y="4575"/>
            <a:ext cx="1375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CAN_RX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54BEDC2-CA3E-1F68-D344-5A43EDA614FF}"/>
              </a:ext>
            </a:extLst>
          </p:cNvPr>
          <p:cNvSpPr/>
          <p:nvPr/>
        </p:nvSpPr>
        <p:spPr>
          <a:xfrm>
            <a:off x="9082768" y="2718707"/>
            <a:ext cx="938893" cy="0"/>
          </a:xfrm>
          <a:custGeom>
            <a:avLst/>
            <a:gdLst>
              <a:gd name="connsiteX0" fmla="*/ 0 w 938893"/>
              <a:gd name="connsiteY0" fmla="*/ 0 h 0"/>
              <a:gd name="connsiteX1" fmla="*/ 938893 w 93889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38893">
                <a:moveTo>
                  <a:pt x="0" y="0"/>
                </a:moveTo>
                <a:lnTo>
                  <a:pt x="938893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F751B8-8AC9-BF59-7676-7818184948D2}"/>
              </a:ext>
            </a:extLst>
          </p:cNvPr>
          <p:cNvSpPr/>
          <p:nvPr/>
        </p:nvSpPr>
        <p:spPr>
          <a:xfrm>
            <a:off x="9124950" y="2573110"/>
            <a:ext cx="938893" cy="0"/>
          </a:xfrm>
          <a:custGeom>
            <a:avLst/>
            <a:gdLst>
              <a:gd name="connsiteX0" fmla="*/ 0 w 938893"/>
              <a:gd name="connsiteY0" fmla="*/ 0 h 0"/>
              <a:gd name="connsiteX1" fmla="*/ 938893 w 93889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38893">
                <a:moveTo>
                  <a:pt x="0" y="0"/>
                </a:moveTo>
                <a:lnTo>
                  <a:pt x="938893" y="0"/>
                </a:lnTo>
              </a:path>
            </a:pathLst>
          </a:custGeom>
          <a:noFill/>
          <a:ln>
            <a:solidFill>
              <a:srgbClr val="00B0F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3208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5E0E7F-2A0E-9677-84A9-D2C93CE37DBF}"/>
              </a:ext>
            </a:extLst>
          </p:cNvPr>
          <p:cNvSpPr txBox="1"/>
          <p:nvPr/>
        </p:nvSpPr>
        <p:spPr>
          <a:xfrm>
            <a:off x="338818" y="276372"/>
            <a:ext cx="4629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DAC voltage reference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F17655-4055-0E78-359B-5A523ED49ACC}"/>
              </a:ext>
            </a:extLst>
          </p:cNvPr>
          <p:cNvSpPr txBox="1"/>
          <p:nvPr/>
        </p:nvSpPr>
        <p:spPr>
          <a:xfrm>
            <a:off x="410255" y="943411"/>
            <a:ext cx="639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</a:t>
            </a:r>
            <a:r>
              <a:rPr lang="en-GB" dirty="0" err="1"/>
              <a:t>Vref</a:t>
            </a:r>
            <a:r>
              <a:rPr lang="en-GB" dirty="0"/>
              <a:t> needs to be tied to </a:t>
            </a:r>
            <a:r>
              <a:rPr lang="en-GB" dirty="0" err="1"/>
              <a:t>AVss</a:t>
            </a:r>
            <a:endParaRPr lang="en-GB" dirty="0"/>
          </a:p>
        </p:txBody>
      </p:sp>
      <p:sp>
        <p:nvSpPr>
          <p:cNvPr id="4" name="Arrow: Pentagon 3">
            <a:extLst>
              <a:ext uri="{FF2B5EF4-FFF2-40B4-BE49-F238E27FC236}">
                <a16:creationId xmlns:a16="http://schemas.microsoft.com/office/drawing/2014/main" id="{36D0485A-6A72-D85F-AF79-56DED38C8105}"/>
              </a:ext>
            </a:extLst>
          </p:cNvPr>
          <p:cNvSpPr/>
          <p:nvPr/>
        </p:nvSpPr>
        <p:spPr>
          <a:xfrm>
            <a:off x="3963761" y="2800350"/>
            <a:ext cx="1690007" cy="1322614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0411CF-D75E-D2E5-486F-923207014773}"/>
              </a:ext>
            </a:extLst>
          </p:cNvPr>
          <p:cNvSpPr txBox="1"/>
          <p:nvPr/>
        </p:nvSpPr>
        <p:spPr>
          <a:xfrm>
            <a:off x="3608614" y="1706336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AVdd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66818B-8EF6-40D5-0C71-6E9389633F67}"/>
              </a:ext>
            </a:extLst>
          </p:cNvPr>
          <p:cNvSpPr txBox="1"/>
          <p:nvPr/>
        </p:nvSpPr>
        <p:spPr>
          <a:xfrm>
            <a:off x="3608614" y="4899932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AVss</a:t>
            </a:r>
            <a:endParaRPr lang="en-GB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2CA2E76-824D-6FDB-337E-3367F671C823}"/>
              </a:ext>
            </a:extLst>
          </p:cNvPr>
          <p:cNvSpPr/>
          <p:nvPr/>
        </p:nvSpPr>
        <p:spPr>
          <a:xfrm>
            <a:off x="4151539" y="2049236"/>
            <a:ext cx="0" cy="747032"/>
          </a:xfrm>
          <a:custGeom>
            <a:avLst/>
            <a:gdLst>
              <a:gd name="connsiteX0" fmla="*/ 0 w 0"/>
              <a:gd name="connsiteY0" fmla="*/ 747032 h 747032"/>
              <a:gd name="connsiteX1" fmla="*/ 0 w 0"/>
              <a:gd name="connsiteY1" fmla="*/ 747032 h 747032"/>
              <a:gd name="connsiteX2" fmla="*/ 0 w 0"/>
              <a:gd name="connsiteY2" fmla="*/ 0 h 74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h="747032">
                <a:moveTo>
                  <a:pt x="0" y="747032"/>
                </a:moveTo>
                <a:lnTo>
                  <a:pt x="0" y="747032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469CC63-E094-C718-A181-6545F6B5D0A6}"/>
              </a:ext>
            </a:extLst>
          </p:cNvPr>
          <p:cNvSpPr/>
          <p:nvPr/>
        </p:nvSpPr>
        <p:spPr>
          <a:xfrm>
            <a:off x="3967843" y="2053318"/>
            <a:ext cx="351064" cy="0"/>
          </a:xfrm>
          <a:custGeom>
            <a:avLst/>
            <a:gdLst>
              <a:gd name="connsiteX0" fmla="*/ 0 w 351064"/>
              <a:gd name="connsiteY0" fmla="*/ 0 h 0"/>
              <a:gd name="connsiteX1" fmla="*/ 0 w 351064"/>
              <a:gd name="connsiteY1" fmla="*/ 0 h 0"/>
              <a:gd name="connsiteX2" fmla="*/ 114300 w 351064"/>
              <a:gd name="connsiteY2" fmla="*/ 0 h 0"/>
              <a:gd name="connsiteX3" fmla="*/ 351064 w 351064"/>
              <a:gd name="connsiteY3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064">
                <a:moveTo>
                  <a:pt x="0" y="0"/>
                </a:moveTo>
                <a:lnTo>
                  <a:pt x="0" y="0"/>
                </a:lnTo>
                <a:lnTo>
                  <a:pt x="114300" y="0"/>
                </a:lnTo>
                <a:lnTo>
                  <a:pt x="351064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F975B22-0648-8F86-2464-1FBF34630B7E}"/>
              </a:ext>
            </a:extLst>
          </p:cNvPr>
          <p:cNvSpPr/>
          <p:nvPr/>
        </p:nvSpPr>
        <p:spPr>
          <a:xfrm flipH="1">
            <a:off x="4118067" y="4127045"/>
            <a:ext cx="45719" cy="791935"/>
          </a:xfrm>
          <a:custGeom>
            <a:avLst/>
            <a:gdLst>
              <a:gd name="connsiteX0" fmla="*/ 0 w 0"/>
              <a:gd name="connsiteY0" fmla="*/ 0 h 775608"/>
              <a:gd name="connsiteX1" fmla="*/ 0 w 0"/>
              <a:gd name="connsiteY1" fmla="*/ 0 h 775608"/>
              <a:gd name="connsiteX2" fmla="*/ 0 w 0"/>
              <a:gd name="connsiteY2" fmla="*/ 775608 h 775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h="775608">
                <a:moveTo>
                  <a:pt x="0" y="0"/>
                </a:moveTo>
                <a:lnTo>
                  <a:pt x="0" y="0"/>
                </a:lnTo>
                <a:lnTo>
                  <a:pt x="0" y="77560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57D68F2-B302-2517-B2B6-12FC1BBBA2AD}"/>
              </a:ext>
            </a:extLst>
          </p:cNvPr>
          <p:cNvSpPr/>
          <p:nvPr/>
        </p:nvSpPr>
        <p:spPr>
          <a:xfrm>
            <a:off x="4037239" y="4918982"/>
            <a:ext cx="244929" cy="0"/>
          </a:xfrm>
          <a:custGeom>
            <a:avLst/>
            <a:gdLst>
              <a:gd name="connsiteX0" fmla="*/ 0 w 244929"/>
              <a:gd name="connsiteY0" fmla="*/ 0 h 0"/>
              <a:gd name="connsiteX1" fmla="*/ 244929 w 2449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44929">
                <a:moveTo>
                  <a:pt x="0" y="0"/>
                </a:moveTo>
                <a:lnTo>
                  <a:pt x="24492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6122BD-7329-810B-F4ED-B69971636ED7}"/>
              </a:ext>
            </a:extLst>
          </p:cNvPr>
          <p:cNvSpPr txBox="1"/>
          <p:nvPr/>
        </p:nvSpPr>
        <p:spPr>
          <a:xfrm>
            <a:off x="4837339" y="2038929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+</a:t>
            </a:r>
            <a:r>
              <a:rPr lang="en-GB" dirty="0" err="1"/>
              <a:t>Vref</a:t>
            </a:r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842433-57CC-3AB6-418A-3517A9271A80}"/>
              </a:ext>
            </a:extLst>
          </p:cNvPr>
          <p:cNvSpPr/>
          <p:nvPr/>
        </p:nvSpPr>
        <p:spPr>
          <a:xfrm>
            <a:off x="4581184" y="2267629"/>
            <a:ext cx="214313" cy="2143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18D6975-87A7-BDF9-DCA1-5ABAA4996835}"/>
              </a:ext>
            </a:extLst>
          </p:cNvPr>
          <p:cNvSpPr/>
          <p:nvPr/>
        </p:nvSpPr>
        <p:spPr>
          <a:xfrm>
            <a:off x="4640581" y="2498271"/>
            <a:ext cx="45719" cy="289833"/>
          </a:xfrm>
          <a:custGeom>
            <a:avLst/>
            <a:gdLst>
              <a:gd name="connsiteX0" fmla="*/ 0 w 0"/>
              <a:gd name="connsiteY0" fmla="*/ 0 h 477611"/>
              <a:gd name="connsiteX1" fmla="*/ 0 w 0"/>
              <a:gd name="connsiteY1" fmla="*/ 477611 h 477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77611">
                <a:moveTo>
                  <a:pt x="0" y="0"/>
                </a:moveTo>
                <a:lnTo>
                  <a:pt x="0" y="477611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8EA8D4-475D-3C29-48F5-48E9E66E84A8}"/>
              </a:ext>
            </a:extLst>
          </p:cNvPr>
          <p:cNvSpPr/>
          <p:nvPr/>
        </p:nvSpPr>
        <p:spPr>
          <a:xfrm>
            <a:off x="4627108" y="4558921"/>
            <a:ext cx="214313" cy="2143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CB4D635-AA6A-8AC8-2F92-8429393C7F37}"/>
              </a:ext>
            </a:extLst>
          </p:cNvPr>
          <p:cNvSpPr/>
          <p:nvPr/>
        </p:nvSpPr>
        <p:spPr>
          <a:xfrm>
            <a:off x="4710793" y="4135211"/>
            <a:ext cx="0" cy="420460"/>
          </a:xfrm>
          <a:custGeom>
            <a:avLst/>
            <a:gdLst>
              <a:gd name="connsiteX0" fmla="*/ 0 w 0"/>
              <a:gd name="connsiteY0" fmla="*/ 0 h 420460"/>
              <a:gd name="connsiteX1" fmla="*/ 0 w 0"/>
              <a:gd name="connsiteY1" fmla="*/ 420460 h 420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20460">
                <a:moveTo>
                  <a:pt x="0" y="0"/>
                </a:moveTo>
                <a:lnTo>
                  <a:pt x="0" y="42046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255713-BB9D-191F-19E5-1D830ED765CD}"/>
              </a:ext>
            </a:extLst>
          </p:cNvPr>
          <p:cNvSpPr txBox="1"/>
          <p:nvPr/>
        </p:nvSpPr>
        <p:spPr>
          <a:xfrm>
            <a:off x="4823053" y="4464895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</a:t>
            </a:r>
            <a:r>
              <a:rPr lang="en-GB" dirty="0" err="1"/>
              <a:t>Vref</a:t>
            </a:r>
            <a:endParaRPr lang="en-GB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FFA4770-38AC-2C16-1711-EDDACDB1516B}"/>
              </a:ext>
            </a:extLst>
          </p:cNvPr>
          <p:cNvSpPr/>
          <p:nvPr/>
        </p:nvSpPr>
        <p:spPr>
          <a:xfrm>
            <a:off x="4261757" y="4759779"/>
            <a:ext cx="453118" cy="171450"/>
          </a:xfrm>
          <a:custGeom>
            <a:avLst/>
            <a:gdLst>
              <a:gd name="connsiteX0" fmla="*/ 453118 w 453118"/>
              <a:gd name="connsiteY0" fmla="*/ 0 h 171450"/>
              <a:gd name="connsiteX1" fmla="*/ 453118 w 453118"/>
              <a:gd name="connsiteY1" fmla="*/ 171450 h 171450"/>
              <a:gd name="connsiteX2" fmla="*/ 0 w 453118"/>
              <a:gd name="connsiteY2" fmla="*/ 17145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3118" h="171450">
                <a:moveTo>
                  <a:pt x="453118" y="0"/>
                </a:moveTo>
                <a:lnTo>
                  <a:pt x="453118" y="171450"/>
                </a:lnTo>
                <a:lnTo>
                  <a:pt x="0" y="17145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803BA55-70C0-4FAA-CE5D-FCC4573C7776}"/>
              </a:ext>
            </a:extLst>
          </p:cNvPr>
          <p:cNvSpPr/>
          <p:nvPr/>
        </p:nvSpPr>
        <p:spPr>
          <a:xfrm>
            <a:off x="4355646" y="2053318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0999500-D61F-B84D-C349-F23E61159233}"/>
              </a:ext>
            </a:extLst>
          </p:cNvPr>
          <p:cNvSpPr/>
          <p:nvPr/>
        </p:nvSpPr>
        <p:spPr>
          <a:xfrm>
            <a:off x="4343400" y="2049236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E384F19-E377-7F4F-C9C4-6B04CFB0348C}"/>
              </a:ext>
            </a:extLst>
          </p:cNvPr>
          <p:cNvSpPr/>
          <p:nvPr/>
        </p:nvSpPr>
        <p:spPr>
          <a:xfrm>
            <a:off x="4318907" y="2049236"/>
            <a:ext cx="367393" cy="216353"/>
          </a:xfrm>
          <a:custGeom>
            <a:avLst/>
            <a:gdLst>
              <a:gd name="connsiteX0" fmla="*/ 0 w 367393"/>
              <a:gd name="connsiteY0" fmla="*/ 0 h 216353"/>
              <a:gd name="connsiteX1" fmla="*/ 367393 w 367393"/>
              <a:gd name="connsiteY1" fmla="*/ 0 h 216353"/>
              <a:gd name="connsiteX2" fmla="*/ 367393 w 367393"/>
              <a:gd name="connsiteY2" fmla="*/ 216353 h 2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7393" h="216353">
                <a:moveTo>
                  <a:pt x="0" y="0"/>
                </a:moveTo>
                <a:lnTo>
                  <a:pt x="367393" y="0"/>
                </a:lnTo>
                <a:lnTo>
                  <a:pt x="367393" y="216353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Arrow: Pentagon 20">
            <a:extLst>
              <a:ext uri="{FF2B5EF4-FFF2-40B4-BE49-F238E27FC236}">
                <a16:creationId xmlns:a16="http://schemas.microsoft.com/office/drawing/2014/main" id="{3C8A9180-79F3-51FA-959C-1E9C61D4BAA5}"/>
              </a:ext>
            </a:extLst>
          </p:cNvPr>
          <p:cNvSpPr/>
          <p:nvPr/>
        </p:nvSpPr>
        <p:spPr>
          <a:xfrm>
            <a:off x="7581901" y="2812597"/>
            <a:ext cx="1690007" cy="1322614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F169FCE-411C-4EFE-95DC-5D8B234D6C7C}"/>
              </a:ext>
            </a:extLst>
          </p:cNvPr>
          <p:cNvSpPr txBox="1"/>
          <p:nvPr/>
        </p:nvSpPr>
        <p:spPr>
          <a:xfrm>
            <a:off x="7226754" y="1718583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AVdd</a:t>
            </a:r>
            <a:endParaRPr lang="en-GB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EE9239-F231-3FB1-5699-E693BB00581F}"/>
              </a:ext>
            </a:extLst>
          </p:cNvPr>
          <p:cNvSpPr txBox="1"/>
          <p:nvPr/>
        </p:nvSpPr>
        <p:spPr>
          <a:xfrm>
            <a:off x="7226754" y="4912179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AVss</a:t>
            </a:r>
            <a:endParaRPr lang="en-GB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90714C3-E86D-D4CC-EB5D-9B12B463DF4C}"/>
              </a:ext>
            </a:extLst>
          </p:cNvPr>
          <p:cNvSpPr/>
          <p:nvPr/>
        </p:nvSpPr>
        <p:spPr>
          <a:xfrm>
            <a:off x="7769679" y="2061483"/>
            <a:ext cx="0" cy="747032"/>
          </a:xfrm>
          <a:custGeom>
            <a:avLst/>
            <a:gdLst>
              <a:gd name="connsiteX0" fmla="*/ 0 w 0"/>
              <a:gd name="connsiteY0" fmla="*/ 747032 h 747032"/>
              <a:gd name="connsiteX1" fmla="*/ 0 w 0"/>
              <a:gd name="connsiteY1" fmla="*/ 747032 h 747032"/>
              <a:gd name="connsiteX2" fmla="*/ 0 w 0"/>
              <a:gd name="connsiteY2" fmla="*/ 0 h 74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h="747032">
                <a:moveTo>
                  <a:pt x="0" y="747032"/>
                </a:moveTo>
                <a:lnTo>
                  <a:pt x="0" y="747032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17E60D8-AF0B-9556-7AE2-44C90FFC2660}"/>
              </a:ext>
            </a:extLst>
          </p:cNvPr>
          <p:cNvSpPr/>
          <p:nvPr/>
        </p:nvSpPr>
        <p:spPr>
          <a:xfrm>
            <a:off x="7585983" y="2065565"/>
            <a:ext cx="351064" cy="0"/>
          </a:xfrm>
          <a:custGeom>
            <a:avLst/>
            <a:gdLst>
              <a:gd name="connsiteX0" fmla="*/ 0 w 351064"/>
              <a:gd name="connsiteY0" fmla="*/ 0 h 0"/>
              <a:gd name="connsiteX1" fmla="*/ 0 w 351064"/>
              <a:gd name="connsiteY1" fmla="*/ 0 h 0"/>
              <a:gd name="connsiteX2" fmla="*/ 114300 w 351064"/>
              <a:gd name="connsiteY2" fmla="*/ 0 h 0"/>
              <a:gd name="connsiteX3" fmla="*/ 351064 w 351064"/>
              <a:gd name="connsiteY3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064">
                <a:moveTo>
                  <a:pt x="0" y="0"/>
                </a:moveTo>
                <a:lnTo>
                  <a:pt x="0" y="0"/>
                </a:lnTo>
                <a:lnTo>
                  <a:pt x="114300" y="0"/>
                </a:lnTo>
                <a:lnTo>
                  <a:pt x="351064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0318515D-CA30-A35E-7989-1BEDD768DD58}"/>
              </a:ext>
            </a:extLst>
          </p:cNvPr>
          <p:cNvSpPr/>
          <p:nvPr/>
        </p:nvSpPr>
        <p:spPr>
          <a:xfrm flipH="1">
            <a:off x="7736207" y="4139292"/>
            <a:ext cx="45719" cy="791935"/>
          </a:xfrm>
          <a:custGeom>
            <a:avLst/>
            <a:gdLst>
              <a:gd name="connsiteX0" fmla="*/ 0 w 0"/>
              <a:gd name="connsiteY0" fmla="*/ 0 h 775608"/>
              <a:gd name="connsiteX1" fmla="*/ 0 w 0"/>
              <a:gd name="connsiteY1" fmla="*/ 0 h 775608"/>
              <a:gd name="connsiteX2" fmla="*/ 0 w 0"/>
              <a:gd name="connsiteY2" fmla="*/ 775608 h 775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h="775608">
                <a:moveTo>
                  <a:pt x="0" y="0"/>
                </a:moveTo>
                <a:lnTo>
                  <a:pt x="0" y="0"/>
                </a:lnTo>
                <a:lnTo>
                  <a:pt x="0" y="77560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DCA6D292-2644-53AE-367F-F29E3AFDE200}"/>
              </a:ext>
            </a:extLst>
          </p:cNvPr>
          <p:cNvSpPr/>
          <p:nvPr/>
        </p:nvSpPr>
        <p:spPr>
          <a:xfrm>
            <a:off x="7655379" y="4931229"/>
            <a:ext cx="244929" cy="0"/>
          </a:xfrm>
          <a:custGeom>
            <a:avLst/>
            <a:gdLst>
              <a:gd name="connsiteX0" fmla="*/ 0 w 244929"/>
              <a:gd name="connsiteY0" fmla="*/ 0 h 0"/>
              <a:gd name="connsiteX1" fmla="*/ 244929 w 2449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44929">
                <a:moveTo>
                  <a:pt x="0" y="0"/>
                </a:moveTo>
                <a:lnTo>
                  <a:pt x="24492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6B81E9-906E-24D4-6E66-64F3B2D66623}"/>
              </a:ext>
            </a:extLst>
          </p:cNvPr>
          <p:cNvSpPr txBox="1"/>
          <p:nvPr/>
        </p:nvSpPr>
        <p:spPr>
          <a:xfrm>
            <a:off x="8455479" y="2051176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+</a:t>
            </a:r>
            <a:r>
              <a:rPr lang="en-GB" dirty="0" err="1"/>
              <a:t>Vref</a:t>
            </a:r>
            <a:endParaRPr lang="en-GB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7116F66-A8E5-3CD1-BF22-3FC2ADBA55F2}"/>
              </a:ext>
            </a:extLst>
          </p:cNvPr>
          <p:cNvSpPr/>
          <p:nvPr/>
        </p:nvSpPr>
        <p:spPr>
          <a:xfrm>
            <a:off x="8199324" y="2279876"/>
            <a:ext cx="214313" cy="2143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D709EB39-20B3-D4A8-A961-52963AE160A0}"/>
              </a:ext>
            </a:extLst>
          </p:cNvPr>
          <p:cNvSpPr/>
          <p:nvPr/>
        </p:nvSpPr>
        <p:spPr>
          <a:xfrm flipH="1">
            <a:off x="8290967" y="2470667"/>
            <a:ext cx="45719" cy="325602"/>
          </a:xfrm>
          <a:custGeom>
            <a:avLst/>
            <a:gdLst>
              <a:gd name="connsiteX0" fmla="*/ 0 w 0"/>
              <a:gd name="connsiteY0" fmla="*/ 0 h 477611"/>
              <a:gd name="connsiteX1" fmla="*/ 0 w 0"/>
              <a:gd name="connsiteY1" fmla="*/ 477611 h 477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77611">
                <a:moveTo>
                  <a:pt x="0" y="0"/>
                </a:moveTo>
                <a:lnTo>
                  <a:pt x="0" y="477611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1E345BE-2029-37EB-721B-C9E11C91C9F9}"/>
              </a:ext>
            </a:extLst>
          </p:cNvPr>
          <p:cNvSpPr/>
          <p:nvPr/>
        </p:nvSpPr>
        <p:spPr>
          <a:xfrm>
            <a:off x="8245248" y="4571168"/>
            <a:ext cx="214313" cy="2143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DC48A3B4-A071-C2EB-ED8A-D187FDB5328C}"/>
              </a:ext>
            </a:extLst>
          </p:cNvPr>
          <p:cNvSpPr/>
          <p:nvPr/>
        </p:nvSpPr>
        <p:spPr>
          <a:xfrm>
            <a:off x="8328933" y="4147458"/>
            <a:ext cx="0" cy="420460"/>
          </a:xfrm>
          <a:custGeom>
            <a:avLst/>
            <a:gdLst>
              <a:gd name="connsiteX0" fmla="*/ 0 w 0"/>
              <a:gd name="connsiteY0" fmla="*/ 0 h 420460"/>
              <a:gd name="connsiteX1" fmla="*/ 0 w 0"/>
              <a:gd name="connsiteY1" fmla="*/ 420460 h 420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20460">
                <a:moveTo>
                  <a:pt x="0" y="0"/>
                </a:moveTo>
                <a:lnTo>
                  <a:pt x="0" y="420460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DCCF6DD-AC55-F537-BE60-7DB336F0C903}"/>
              </a:ext>
            </a:extLst>
          </p:cNvPr>
          <p:cNvSpPr txBox="1"/>
          <p:nvPr/>
        </p:nvSpPr>
        <p:spPr>
          <a:xfrm>
            <a:off x="8441193" y="4477142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</a:t>
            </a:r>
            <a:r>
              <a:rPr lang="en-GB" dirty="0" err="1"/>
              <a:t>Vref</a:t>
            </a:r>
            <a:endParaRPr lang="en-GB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5515AD-DBF8-E186-C3D9-2FCF131E6050}"/>
              </a:ext>
            </a:extLst>
          </p:cNvPr>
          <p:cNvSpPr/>
          <p:nvPr/>
        </p:nvSpPr>
        <p:spPr>
          <a:xfrm>
            <a:off x="7879897" y="4772026"/>
            <a:ext cx="453118" cy="171450"/>
          </a:xfrm>
          <a:custGeom>
            <a:avLst/>
            <a:gdLst>
              <a:gd name="connsiteX0" fmla="*/ 453118 w 453118"/>
              <a:gd name="connsiteY0" fmla="*/ 0 h 171450"/>
              <a:gd name="connsiteX1" fmla="*/ 453118 w 453118"/>
              <a:gd name="connsiteY1" fmla="*/ 171450 h 171450"/>
              <a:gd name="connsiteX2" fmla="*/ 0 w 453118"/>
              <a:gd name="connsiteY2" fmla="*/ 17145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3118" h="171450">
                <a:moveTo>
                  <a:pt x="453118" y="0"/>
                </a:moveTo>
                <a:lnTo>
                  <a:pt x="453118" y="171450"/>
                </a:lnTo>
                <a:lnTo>
                  <a:pt x="0" y="17145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280758B6-58A9-4037-7D6D-1A0C2517F51F}"/>
              </a:ext>
            </a:extLst>
          </p:cNvPr>
          <p:cNvSpPr/>
          <p:nvPr/>
        </p:nvSpPr>
        <p:spPr>
          <a:xfrm>
            <a:off x="7973786" y="2065565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F077C00E-2999-DBA3-D888-E99445CA3562}"/>
              </a:ext>
            </a:extLst>
          </p:cNvPr>
          <p:cNvSpPr/>
          <p:nvPr/>
        </p:nvSpPr>
        <p:spPr>
          <a:xfrm>
            <a:off x="7961540" y="2061483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76A82095-6FA5-0F09-04EC-511E337863A0}"/>
              </a:ext>
            </a:extLst>
          </p:cNvPr>
          <p:cNvSpPr/>
          <p:nvPr/>
        </p:nvSpPr>
        <p:spPr>
          <a:xfrm rot="16200000">
            <a:off x="9264084" y="2193464"/>
            <a:ext cx="595993" cy="747032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C850B0A0-2C5F-96BE-38A5-D7AE701793B2}"/>
              </a:ext>
            </a:extLst>
          </p:cNvPr>
          <p:cNvSpPr/>
          <p:nvPr/>
        </p:nvSpPr>
        <p:spPr>
          <a:xfrm>
            <a:off x="8307161" y="1375682"/>
            <a:ext cx="563335" cy="902154"/>
          </a:xfrm>
          <a:custGeom>
            <a:avLst/>
            <a:gdLst>
              <a:gd name="connsiteX0" fmla="*/ 0 w 563335"/>
              <a:gd name="connsiteY0" fmla="*/ 902154 h 902154"/>
              <a:gd name="connsiteX1" fmla="*/ 0 w 563335"/>
              <a:gd name="connsiteY1" fmla="*/ 0 h 902154"/>
              <a:gd name="connsiteX2" fmla="*/ 563335 w 563335"/>
              <a:gd name="connsiteY2" fmla="*/ 0 h 902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63335" h="902154">
                <a:moveTo>
                  <a:pt x="0" y="902154"/>
                </a:moveTo>
                <a:lnTo>
                  <a:pt x="0" y="0"/>
                </a:lnTo>
                <a:lnTo>
                  <a:pt x="563335" y="0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7E3724D3-F84A-9FF4-5186-26D382ABC9E8}"/>
              </a:ext>
            </a:extLst>
          </p:cNvPr>
          <p:cNvSpPr/>
          <p:nvPr/>
        </p:nvSpPr>
        <p:spPr>
          <a:xfrm>
            <a:off x="8441871" y="2383971"/>
            <a:ext cx="742950" cy="195943"/>
          </a:xfrm>
          <a:custGeom>
            <a:avLst/>
            <a:gdLst>
              <a:gd name="connsiteX0" fmla="*/ 742950 w 742950"/>
              <a:gd name="connsiteY0" fmla="*/ 195943 h 195943"/>
              <a:gd name="connsiteX1" fmla="*/ 363311 w 742950"/>
              <a:gd name="connsiteY1" fmla="*/ 195943 h 195943"/>
              <a:gd name="connsiteX2" fmla="*/ 363311 w 742950"/>
              <a:gd name="connsiteY2" fmla="*/ 0 h 195943"/>
              <a:gd name="connsiteX3" fmla="*/ 0 w 742950"/>
              <a:gd name="connsiteY3" fmla="*/ 0 h 195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2950" h="195943">
                <a:moveTo>
                  <a:pt x="742950" y="195943"/>
                </a:moveTo>
                <a:lnTo>
                  <a:pt x="363311" y="195943"/>
                </a:lnTo>
                <a:lnTo>
                  <a:pt x="363311" y="0"/>
                </a:ln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5952B1-9197-7FF4-517B-236491844EE4}"/>
              </a:ext>
            </a:extLst>
          </p:cNvPr>
          <p:cNvSpPr txBox="1"/>
          <p:nvPr/>
        </p:nvSpPr>
        <p:spPr>
          <a:xfrm>
            <a:off x="10054317" y="2277836"/>
            <a:ext cx="18941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2.048 or 2.5V bandgap reference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D4E3414-FD93-AF3B-0F66-BE2C7E189168}"/>
              </a:ext>
            </a:extLst>
          </p:cNvPr>
          <p:cNvSpPr txBox="1"/>
          <p:nvPr/>
        </p:nvSpPr>
        <p:spPr>
          <a:xfrm>
            <a:off x="3452471" y="5309652"/>
            <a:ext cx="2563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+</a:t>
            </a:r>
            <a:r>
              <a:rPr lang="en-GB" dirty="0" err="1">
                <a:solidFill>
                  <a:srgbClr val="FF0000"/>
                </a:solidFill>
              </a:rPr>
              <a:t>Vref</a:t>
            </a:r>
            <a:r>
              <a:rPr lang="en-GB" dirty="0">
                <a:solidFill>
                  <a:srgbClr val="FF0000"/>
                </a:solidFill>
              </a:rPr>
              <a:t> pin is an input!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11DAE1A-85B0-391E-07C4-116D45A25F96}"/>
              </a:ext>
            </a:extLst>
          </p:cNvPr>
          <p:cNvSpPr txBox="1"/>
          <p:nvPr/>
        </p:nvSpPr>
        <p:spPr>
          <a:xfrm>
            <a:off x="7070611" y="5344604"/>
            <a:ext cx="2563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+</a:t>
            </a:r>
            <a:r>
              <a:rPr lang="en-GB" dirty="0" err="1">
                <a:solidFill>
                  <a:srgbClr val="FF0000"/>
                </a:solidFill>
              </a:rPr>
              <a:t>Vref</a:t>
            </a:r>
            <a:r>
              <a:rPr lang="en-GB" dirty="0">
                <a:solidFill>
                  <a:srgbClr val="FF0000"/>
                </a:solidFill>
              </a:rPr>
              <a:t> pin is an output!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7D0AB213-91A7-11BC-94C7-1EC93C76FA34}"/>
              </a:ext>
            </a:extLst>
          </p:cNvPr>
          <p:cNvSpPr/>
          <p:nvPr/>
        </p:nvSpPr>
        <p:spPr>
          <a:xfrm>
            <a:off x="9001125" y="2579914"/>
            <a:ext cx="1477736" cy="1432929"/>
          </a:xfrm>
          <a:custGeom>
            <a:avLst/>
            <a:gdLst>
              <a:gd name="connsiteX0" fmla="*/ 0 w 1477736"/>
              <a:gd name="connsiteY0" fmla="*/ 0 h 1432929"/>
              <a:gd name="connsiteX1" fmla="*/ 0 w 1477736"/>
              <a:gd name="connsiteY1" fmla="*/ 289832 h 1432929"/>
              <a:gd name="connsiteX2" fmla="*/ 653143 w 1477736"/>
              <a:gd name="connsiteY2" fmla="*/ 289832 h 1432929"/>
              <a:gd name="connsiteX3" fmla="*/ 653143 w 1477736"/>
              <a:gd name="connsiteY3" fmla="*/ 1424668 h 1432929"/>
              <a:gd name="connsiteX4" fmla="*/ 636814 w 1477736"/>
              <a:gd name="connsiteY4" fmla="*/ 1432832 h 1432929"/>
              <a:gd name="connsiteX5" fmla="*/ 1477736 w 1477736"/>
              <a:gd name="connsiteY5" fmla="*/ 1432832 h 143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77736" h="1432929">
                <a:moveTo>
                  <a:pt x="0" y="0"/>
                </a:moveTo>
                <a:lnTo>
                  <a:pt x="0" y="289832"/>
                </a:lnTo>
                <a:lnTo>
                  <a:pt x="653143" y="289832"/>
                </a:lnTo>
                <a:lnTo>
                  <a:pt x="653143" y="1424668"/>
                </a:lnTo>
                <a:cubicBezTo>
                  <a:pt x="604315" y="1434433"/>
                  <a:pt x="598444" y="1432832"/>
                  <a:pt x="636814" y="1432832"/>
                </a:cubicBezTo>
                <a:lnTo>
                  <a:pt x="1477736" y="1432832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D73C832-932E-0391-64C2-AF0D9DF83E8B}"/>
              </a:ext>
            </a:extLst>
          </p:cNvPr>
          <p:cNvSpPr txBox="1"/>
          <p:nvPr/>
        </p:nvSpPr>
        <p:spPr>
          <a:xfrm>
            <a:off x="10540093" y="3780064"/>
            <a:ext cx="659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ADC </a:t>
            </a:r>
            <a:r>
              <a:rPr lang="en-GB" dirty="0" err="1"/>
              <a:t>Vref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3852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12115</TotalTime>
  <Words>1378</Words>
  <Application>Microsoft Office PowerPoint</Application>
  <PresentationFormat>Widescreen</PresentationFormat>
  <Paragraphs>288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Aptos</vt:lpstr>
      <vt:lpstr>Aptos Display</vt:lpstr>
      <vt:lpstr>Arial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Cholmeley</dc:creator>
  <cp:lastModifiedBy>Geoff Cholmeley</cp:lastModifiedBy>
  <cp:revision>42</cp:revision>
  <dcterms:created xsi:type="dcterms:W3CDTF">2024-01-17T22:54:33Z</dcterms:created>
  <dcterms:modified xsi:type="dcterms:W3CDTF">2024-07-10T12:23:36Z</dcterms:modified>
</cp:coreProperties>
</file>

<file path=docProps/thumbnail.jpeg>
</file>